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62"/>
  </p:notesMasterIdLst>
  <p:handoutMasterIdLst>
    <p:handoutMasterId r:id="rId63"/>
  </p:handoutMasterIdLst>
  <p:sldIdLst>
    <p:sldId id="260" r:id="rId2"/>
    <p:sldId id="267" r:id="rId3"/>
    <p:sldId id="350" r:id="rId4"/>
    <p:sldId id="351" r:id="rId5"/>
    <p:sldId id="268" r:id="rId6"/>
    <p:sldId id="269" r:id="rId7"/>
    <p:sldId id="270" r:id="rId8"/>
    <p:sldId id="274" r:id="rId9"/>
    <p:sldId id="275" r:id="rId10"/>
    <p:sldId id="276" r:id="rId11"/>
    <p:sldId id="277" r:id="rId12"/>
    <p:sldId id="278" r:id="rId13"/>
    <p:sldId id="279" r:id="rId14"/>
    <p:sldId id="280" r:id="rId15"/>
    <p:sldId id="281" r:id="rId16"/>
    <p:sldId id="282" r:id="rId17"/>
    <p:sldId id="283" r:id="rId18"/>
    <p:sldId id="284" r:id="rId19"/>
    <p:sldId id="290" r:id="rId20"/>
    <p:sldId id="291" r:id="rId21"/>
    <p:sldId id="292" r:id="rId22"/>
    <p:sldId id="296" r:id="rId23"/>
    <p:sldId id="352" r:id="rId24"/>
    <p:sldId id="297" r:id="rId25"/>
    <p:sldId id="298" r:id="rId26"/>
    <p:sldId id="299" r:id="rId27"/>
    <p:sldId id="300" r:id="rId28"/>
    <p:sldId id="301" r:id="rId29"/>
    <p:sldId id="302" r:id="rId30"/>
    <p:sldId id="303" r:id="rId31"/>
    <p:sldId id="306" r:id="rId32"/>
    <p:sldId id="307" r:id="rId33"/>
    <p:sldId id="310" r:id="rId34"/>
    <p:sldId id="311" r:id="rId35"/>
    <p:sldId id="312" r:id="rId36"/>
    <p:sldId id="313" r:id="rId37"/>
    <p:sldId id="314" r:id="rId38"/>
    <p:sldId id="315" r:id="rId39"/>
    <p:sldId id="354" r:id="rId40"/>
    <p:sldId id="316" r:id="rId41"/>
    <p:sldId id="317" r:id="rId42"/>
    <p:sldId id="318" r:id="rId43"/>
    <p:sldId id="319" r:id="rId44"/>
    <p:sldId id="320" r:id="rId45"/>
    <p:sldId id="321" r:id="rId46"/>
    <p:sldId id="322" r:id="rId47"/>
    <p:sldId id="323" r:id="rId48"/>
    <p:sldId id="324" r:id="rId49"/>
    <p:sldId id="325" r:id="rId50"/>
    <p:sldId id="326" r:id="rId51"/>
    <p:sldId id="331" r:id="rId52"/>
    <p:sldId id="332" r:id="rId53"/>
    <p:sldId id="333" r:id="rId54"/>
    <p:sldId id="359" r:id="rId55"/>
    <p:sldId id="345" r:id="rId56"/>
    <p:sldId id="346" r:id="rId57"/>
    <p:sldId id="355" r:id="rId58"/>
    <p:sldId id="348" r:id="rId59"/>
    <p:sldId id="349" r:id="rId60"/>
    <p:sldId id="358" r:id="rId61"/>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yAnn Marchi" initials="M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p:scale>
          <a:sx n="74" d="100"/>
          <a:sy n="74" d="100"/>
        </p:scale>
        <p:origin x="-94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806" y="2700"/>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397249" y="0"/>
            <a:ext cx="3448050" cy="61976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2" name="Header Placeholder 1"/>
          <p:cNvSpPr>
            <a:spLocks noGrp="1"/>
          </p:cNvSpPr>
          <p:nvPr>
            <p:ph type="hdr" sz="quarter"/>
          </p:nvPr>
        </p:nvSpPr>
        <p:spPr>
          <a:xfrm>
            <a:off x="1" y="0"/>
            <a:ext cx="3397249" cy="619760"/>
          </a:xfrm>
          <a:prstGeom prst="rect">
            <a:avLst/>
          </a:prstGeom>
          <a:ln w="6350">
            <a:solidFill>
              <a:schemeClr val="tx1"/>
            </a:solidFill>
            <a:prstDash val="solid"/>
          </a:ln>
        </p:spPr>
        <p:txBody>
          <a:bodyPr vert="horz" lIns="92534" tIns="46267" rIns="92534" bIns="46267" rtlCol="0" anchor="ctr"/>
          <a:lstStyle>
            <a:lvl1pPr algn="l">
              <a:tabLst>
                <a:tab pos="631351" algn="l"/>
              </a:tabLst>
              <a:defRPr sz="1200">
                <a:latin typeface="Georgia" pitchFamily="18" charset="0"/>
              </a:defRPr>
            </a:lvl1pPr>
          </a:lstStyle>
          <a:p>
            <a:pPr>
              <a:defRPr/>
            </a:pPr>
            <a:r>
              <a:rPr lang="en-US" dirty="0"/>
              <a:t>	</a:t>
            </a:r>
            <a:r>
              <a:rPr lang="en-US" sz="1600" dirty="0"/>
              <a:t>University of Pittsburgh</a:t>
            </a:r>
          </a:p>
        </p:txBody>
      </p:sp>
      <p:sp>
        <p:nvSpPr>
          <p:cNvPr id="4" name="Footer Placeholder 3"/>
          <p:cNvSpPr>
            <a:spLocks noGrp="1"/>
          </p:cNvSpPr>
          <p:nvPr>
            <p:ph type="ftr" sz="quarter" idx="2"/>
          </p:nvPr>
        </p:nvSpPr>
        <p:spPr>
          <a:xfrm>
            <a:off x="9" y="8692778"/>
            <a:ext cx="2562216" cy="250857"/>
          </a:xfrm>
          <a:prstGeom prst="rect">
            <a:avLst/>
          </a:prstGeom>
        </p:spPr>
        <p:txBody>
          <a:bodyPr vert="horz" lIns="92534" tIns="46267" rIns="92534" bIns="46267" rtlCol="0" anchor="ctr"/>
          <a:lstStyle>
            <a:lvl1pPr algn="ctr">
              <a:defRPr sz="12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619625" y="9051806"/>
            <a:ext cx="2238377" cy="244594"/>
          </a:xfrm>
          <a:prstGeom prst="rect">
            <a:avLst/>
          </a:prstGeom>
        </p:spPr>
        <p:txBody>
          <a:bodyPr vert="horz" lIns="92534" tIns="46267" rIns="92534" bIns="46267" rtlCol="0" anchor="ctr"/>
          <a:lstStyle>
            <a:lvl1pPr algn="r">
              <a:defRPr sz="1100">
                <a:latin typeface="Georgia" pitchFamily="18" charset="0"/>
              </a:defRPr>
            </a:lvl1pPr>
          </a:lstStyle>
          <a:p>
            <a:pPr>
              <a:defRPr/>
            </a:pPr>
            <a:r>
              <a:rPr lang="en-US" sz="1000" b="1" dirty="0" smtClean="0">
                <a:latin typeface="Arial" pitchFamily="34" charset="0"/>
                <a:cs typeface="Arial" pitchFamily="34" charset="0"/>
              </a:rPr>
              <a:t>Handout #1, Page </a:t>
            </a:r>
            <a:fld id="{1DEAAAA3-F7D2-420C-8044-4D8DB93005E2}" type="slidenum">
              <a:rPr lang="en-US" sz="1000" b="1" smtClean="0">
                <a:latin typeface="Arial" pitchFamily="34" charset="0"/>
                <a:cs typeface="Arial" pitchFamily="34" charset="0"/>
              </a:rPr>
              <a:pPr>
                <a:defRPr/>
              </a:pPr>
              <a:t>‹#›</a:t>
            </a:fld>
            <a:r>
              <a:rPr lang="en-US" sz="1000" b="1" dirty="0" smtClean="0">
                <a:latin typeface="Arial" pitchFamily="34" charset="0"/>
                <a:cs typeface="Arial" pitchFamily="34" charset="0"/>
              </a:rPr>
              <a:t> of 20</a:t>
            </a:r>
            <a:endParaRPr lang="en-US" sz="1000"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0338" y="96838"/>
            <a:ext cx="481012" cy="435768"/>
          </a:xfrm>
          <a:prstGeom prst="rect">
            <a:avLst/>
          </a:prstGeom>
          <a:noFill/>
          <a:ln w="9525">
            <a:noFill/>
            <a:miter lim="800000"/>
            <a:headEnd/>
            <a:tailEnd/>
          </a:ln>
        </p:spPr>
      </p:pic>
      <p:sp>
        <p:nvSpPr>
          <p:cNvPr id="9" name="TextBox 8"/>
          <p:cNvSpPr txBox="1"/>
          <p:nvPr/>
        </p:nvSpPr>
        <p:spPr>
          <a:xfrm>
            <a:off x="3438526" y="32279"/>
            <a:ext cx="1819275" cy="64074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257800" y="1"/>
            <a:ext cx="1600200" cy="604884"/>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5" name="Straight Connector 14"/>
          <p:cNvCxnSpPr/>
          <p:nvPr/>
        </p:nvCxnSpPr>
        <p:spPr>
          <a:xfrm rot="5400000">
            <a:off x="5004514" y="305039"/>
            <a:ext cx="49387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97249" y="632671"/>
            <a:ext cx="3448050" cy="305039"/>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470275" y="884450"/>
            <a:ext cx="32321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71701" y="8712146"/>
            <a:ext cx="4686300" cy="339659"/>
          </a:xfrm>
          <a:prstGeom prst="rect">
            <a:avLst/>
          </a:prstGeom>
          <a:noFill/>
        </p:spPr>
        <p:txBody>
          <a:bodyPr wrap="square" lIns="92534" tIns="46267" rIns="92534" bIns="46267" rtlCol="0">
            <a:spAutoFit/>
          </a:bodyPr>
          <a:lstStyle/>
          <a:p>
            <a:pPr algn="r"/>
            <a:r>
              <a:rPr lang="en-US" sz="800" dirty="0"/>
              <a:t>Supervisor Training Series</a:t>
            </a:r>
            <a:r>
              <a:rPr lang="en-US" sz="800" dirty="0" smtClean="0"/>
              <a:t>: 540: Module 5: Endings and Transitions:</a:t>
            </a:r>
            <a:endParaRPr lang="en-US" sz="800" dirty="0"/>
          </a:p>
          <a:p>
            <a:pPr algn="r"/>
            <a:r>
              <a:rPr lang="en-US" sz="800" dirty="0" smtClean="0"/>
              <a:t>Managing </a:t>
            </a:r>
            <a:r>
              <a:rPr lang="en-US" sz="800" dirty="0"/>
              <a:t>Staff Retention, Satisfaction and Separation</a:t>
            </a:r>
          </a:p>
        </p:txBody>
      </p:sp>
    </p:spTree>
    <p:extLst>
      <p:ext uri="{BB962C8B-B14F-4D97-AF65-F5344CB8AC3E}">
        <p14:creationId xmlns:p14="http://schemas.microsoft.com/office/powerpoint/2010/main" val="13562905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04900" y="993775"/>
            <a:ext cx="4648200" cy="34861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1" y="4593325"/>
            <a:ext cx="5029200" cy="4183380"/>
          </a:xfrm>
          <a:prstGeom prst="rect">
            <a:avLst/>
          </a:prstGeom>
          <a:noFill/>
          <a:ln w="9525">
            <a:noFill/>
            <a:miter lim="800000"/>
            <a:headEnd/>
            <a:tailEnd/>
          </a:ln>
        </p:spPr>
        <p:txBody>
          <a:bodyPr vert="horz" wrap="square" lIns="92534" tIns="46267" rIns="92534" bIns="4626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1" y="8773479"/>
            <a:ext cx="2467429" cy="222726"/>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ctr">
              <a:defRPr sz="800">
                <a:latin typeface="Arial" pitchFamily="34" charset="0"/>
                <a:cs typeface="Arial" pitchFamily="34"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154738" y="9075057"/>
            <a:ext cx="703262" cy="191831"/>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r">
              <a:defRPr sz="11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0338" y="96838"/>
            <a:ext cx="481012" cy="435768"/>
          </a:xfrm>
          <a:prstGeom prst="rect">
            <a:avLst/>
          </a:prstGeom>
          <a:noFill/>
          <a:ln w="9525">
            <a:noFill/>
            <a:miter lim="800000"/>
            <a:headEnd/>
            <a:tailEnd/>
          </a:ln>
        </p:spPr>
      </p:pic>
      <p:sp>
        <p:nvSpPr>
          <p:cNvPr id="10" name="Rectangle 9"/>
          <p:cNvSpPr/>
          <p:nvPr/>
        </p:nvSpPr>
        <p:spPr>
          <a:xfrm>
            <a:off x="3397249" y="0"/>
            <a:ext cx="3448050" cy="61976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1" name="TextBox 10"/>
          <p:cNvSpPr txBox="1"/>
          <p:nvPr/>
        </p:nvSpPr>
        <p:spPr>
          <a:xfrm>
            <a:off x="5257800" y="1"/>
            <a:ext cx="1600200" cy="604884"/>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2" name="Straight Connector 11"/>
          <p:cNvCxnSpPr/>
          <p:nvPr/>
        </p:nvCxnSpPr>
        <p:spPr>
          <a:xfrm rot="5400000">
            <a:off x="5004514" y="305039"/>
            <a:ext cx="49387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7249" y="632671"/>
            <a:ext cx="3448050" cy="305039"/>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a:t>
            </a:r>
            <a:r>
              <a:rPr lang="en-US" sz="110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470275" y="884450"/>
            <a:ext cx="32321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38526" y="32279"/>
            <a:ext cx="1819275" cy="64074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1" y="0"/>
            <a:ext cx="3396343" cy="6197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7" name="TextBox 16"/>
          <p:cNvSpPr txBox="1"/>
          <p:nvPr/>
        </p:nvSpPr>
        <p:spPr>
          <a:xfrm>
            <a:off x="1" y="16"/>
            <a:ext cx="3396343" cy="635847"/>
          </a:xfrm>
          <a:prstGeom prst="rect">
            <a:avLst/>
          </a:prstGeom>
          <a:noFill/>
          <a:ln w="15875">
            <a:noFill/>
          </a:ln>
        </p:spPr>
        <p:txBody>
          <a:bodyPr wrap="square" lIns="92534" tIns="46267" rIns="92534" bIns="46267" rtlCol="0">
            <a:spAutoFit/>
          </a:bodyPr>
          <a:lstStyle/>
          <a:p>
            <a:endParaRPr lang="en-US" sz="1000" dirty="0" smtClean="0">
              <a:latin typeface="Georgia" pitchFamily="18" charset="0"/>
            </a:endParaRPr>
          </a:p>
          <a:p>
            <a:pPr algn="l">
              <a:tabLst>
                <a:tab pos="631351" algn="l"/>
              </a:tabLst>
            </a:pPr>
            <a:r>
              <a:rPr lang="en-US" sz="1600" dirty="0" smtClean="0">
                <a:latin typeface="Georgia" pitchFamily="18" charset="0"/>
              </a:rPr>
              <a:t>	University of Pittsburgh</a:t>
            </a:r>
            <a:endParaRPr lang="en-US" sz="900" dirty="0" smtClean="0">
              <a:latin typeface="Georgia" pitchFamily="18" charset="0"/>
            </a:endParaRPr>
          </a:p>
          <a:p>
            <a:pPr algn="l">
              <a:tabLst>
                <a:tab pos="631351" algn="l"/>
              </a:tabLst>
            </a:pPr>
            <a:endParaRPr lang="en-US" sz="900" dirty="0">
              <a:latin typeface="Georgia" pitchFamily="18" charset="0"/>
            </a:endParaRPr>
          </a:p>
        </p:txBody>
      </p:sp>
      <p:sp>
        <p:nvSpPr>
          <p:cNvPr id="18" name="TextBox 17"/>
          <p:cNvSpPr txBox="1"/>
          <p:nvPr/>
        </p:nvSpPr>
        <p:spPr>
          <a:xfrm>
            <a:off x="2219327" y="8820689"/>
            <a:ext cx="4638675" cy="344197"/>
          </a:xfrm>
          <a:prstGeom prst="rect">
            <a:avLst/>
          </a:prstGeom>
          <a:noFill/>
        </p:spPr>
        <p:txBody>
          <a:bodyPr wrap="square" lIns="92534" tIns="46267" rIns="92534" bIns="46267" rtlCol="0" anchor="ctr">
            <a:spAutoFit/>
          </a:bodyPr>
          <a:lstStyle/>
          <a:p>
            <a:pPr algn="r" fontAlgn="base">
              <a:spcBef>
                <a:spcPct val="0"/>
              </a:spcBef>
              <a:spcAft>
                <a:spcPct val="0"/>
              </a:spcAft>
            </a:pPr>
            <a:r>
              <a:rPr lang="en-US" sz="800" dirty="0" smtClean="0"/>
              <a:t>Supervisor Training Series:</a:t>
            </a:r>
          </a:p>
          <a:p>
            <a:pPr algn="r" fontAlgn="base">
              <a:spcBef>
                <a:spcPct val="0"/>
              </a:spcBef>
              <a:spcAft>
                <a:spcPct val="0"/>
              </a:spcAft>
            </a:pPr>
            <a:r>
              <a:rPr lang="en-US" sz="800" dirty="0" smtClean="0"/>
              <a:t>540: Module 5: Endings and Transitions: Managing Staff Retention, Satisfaction and Separation</a:t>
            </a:r>
            <a:endParaRPr lang="en-US" sz="800" dirty="0"/>
          </a:p>
        </p:txBody>
      </p:sp>
    </p:spTree>
    <p:extLst>
      <p:ext uri="{BB962C8B-B14F-4D97-AF65-F5344CB8AC3E}">
        <p14:creationId xmlns:p14="http://schemas.microsoft.com/office/powerpoint/2010/main" val="357132281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Resource Center</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401CA17B-6444-4C53-A8F9-35972A87190C}" type="slidenum">
              <a:rPr lang="en-US" smtClean="0"/>
              <a:pPr/>
              <a:t>58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9"/>
          <p:cNvPicPr>
            <a:picLocks noChangeAspect="1" noChangeArrowheads="1"/>
          </p:cNvPicPr>
          <p:nvPr userDrawn="1"/>
        </p:nvPicPr>
        <p:blipFill>
          <a:blip r:embed="rId2" cstate="print"/>
          <a:srcRect/>
          <a:stretch>
            <a:fillRect/>
          </a:stretch>
        </p:blipFill>
        <p:spPr bwMode="auto">
          <a:xfrm>
            <a:off x="1588" y="-3175"/>
            <a:ext cx="9142412" cy="6861175"/>
          </a:xfrm>
          <a:prstGeom prst="rect">
            <a:avLst/>
          </a:prstGeom>
          <a:noFill/>
          <a:ln w="9525">
            <a:noFill/>
            <a:miter lim="800000"/>
            <a:headEnd/>
            <a:tailEnd/>
          </a:ln>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528702"/>
            <a:ext cx="5486400" cy="64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5" name="Slide Number Placeholder 5"/>
          <p:cNvSpPr>
            <a:spLocks noGrp="1"/>
          </p:cNvSpPr>
          <p:nvPr>
            <p:ph type="sldNum" sz="quarter" idx="11"/>
          </p:nvPr>
        </p:nvSpPr>
        <p:spPr>
          <a:xfrm>
            <a:off x="8126412" y="6629399"/>
            <a:ext cx="1017588" cy="188259"/>
          </a:xfrm>
        </p:spPr>
        <p:txBody>
          <a:bodyPr/>
          <a:lstStyle>
            <a:lvl1pPr>
              <a:defRPr sz="900"/>
            </a:lvl1pPr>
          </a:lstStyle>
          <a:p>
            <a:pPr>
              <a:defRPr/>
            </a:pPr>
            <a:r>
              <a:rPr lang="en-US" dirty="0" smtClean="0"/>
              <a:t>Slide </a:t>
            </a:r>
            <a:fld id="{8E0BD697-C650-4553-8269-3DAFA0DE6DB9}" type="slidenum">
              <a:rPr lang="en-US" smtClean="0"/>
              <a:pPr>
                <a:defRPr/>
              </a:pPr>
              <a:t>‹#›</a:t>
            </a:fld>
            <a:r>
              <a:rPr lang="en-US" dirty="0" smtClean="0"/>
              <a:t> of 86</a:t>
            </a:r>
            <a:endParaRPr lang="en-US"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94653"/>
          </a:xfrm>
        </p:spPr>
        <p:txBody>
          <a:bodyPr anchor="t"/>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with Two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1813832"/>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3309261"/>
            <a:ext cx="4040188" cy="287638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3316518"/>
            <a:ext cx="4040188" cy="28691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419165"/>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719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2"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7" y="1438834"/>
            <a:ext cx="8243047" cy="4760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270" name="Rectangle 6"/>
          <p:cNvSpPr>
            <a:spLocks noGrp="1" noChangeArrowheads="1"/>
          </p:cNvSpPr>
          <p:nvPr>
            <p:ph type="sldNum" sz="quarter" idx="4"/>
          </p:nvPr>
        </p:nvSpPr>
        <p:spPr bwMode="auto">
          <a:xfrm>
            <a:off x="8126412" y="6629399"/>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b="1">
                <a:latin typeface="+mn-lt"/>
                <a:ea typeface="+mn-ea"/>
              </a:defRPr>
            </a:lvl1pPr>
          </a:lstStyle>
          <a:p>
            <a:pPr>
              <a:defRPr/>
            </a:pPr>
            <a:r>
              <a:rPr lang="en-US" dirty="0" smtClean="0"/>
              <a:t>Slide </a:t>
            </a:r>
            <a:fld id="{A4624807-03D1-4D82-87D2-E5151F74A2DA}" type="slidenum">
              <a:rPr lang="en-US" smtClean="0"/>
              <a:pPr>
                <a:defRPr/>
              </a:pPr>
              <a:t>‹#›</a:t>
            </a:fld>
            <a:r>
              <a:rPr lang="en-US" dirty="0" smtClean="0"/>
              <a:t> of 86</a:t>
            </a:r>
            <a:endParaRPr lang="en-US" dirty="0"/>
          </a:p>
        </p:txBody>
      </p:sp>
      <p:sp>
        <p:nvSpPr>
          <p:cNvPr id="13" name="TextBox 12"/>
          <p:cNvSpPr txBox="1"/>
          <p:nvPr/>
        </p:nvSpPr>
        <p:spPr>
          <a:xfrm>
            <a:off x="3417257" y="6209180"/>
            <a:ext cx="5657945" cy="400110"/>
          </a:xfrm>
          <a:prstGeom prst="rect">
            <a:avLst/>
          </a:prstGeom>
          <a:solidFill>
            <a:srgbClr val="91A3BB"/>
          </a:solidFill>
          <a:ln>
            <a:solidFill>
              <a:schemeClr val="tx1"/>
            </a:solidFill>
          </a:ln>
        </p:spPr>
        <p:txBody>
          <a:bodyPr wrap="square">
            <a:spAutoFit/>
          </a:bodyPr>
          <a:lstStyle/>
          <a:p>
            <a:pPr algn="r" fontAlgn="base">
              <a:spcBef>
                <a:spcPct val="0"/>
              </a:spcBef>
              <a:spcAft>
                <a:spcPct val="0"/>
              </a:spcAft>
            </a:pPr>
            <a:r>
              <a:rPr lang="en-US" sz="1000" dirty="0" smtClean="0"/>
              <a:t>540: Supervisor Training Series: Module 5: Endings and Transitions: Managing Staff Retention, Satisfaction and Separation</a:t>
            </a:r>
            <a:endParaRPr lang="en-US" sz="1000" dirty="0"/>
          </a:p>
        </p:txBody>
      </p:sp>
      <p:grpSp>
        <p:nvGrpSpPr>
          <p:cNvPr id="14" name="Group 17"/>
          <p:cNvGrpSpPr>
            <a:grpSpLocks/>
          </p:cNvGrpSpPr>
          <p:nvPr/>
        </p:nvGrpSpPr>
        <p:grpSpPr bwMode="auto">
          <a:xfrm>
            <a:off x="14288" y="6209192"/>
            <a:ext cx="3334030" cy="215444"/>
            <a:chOff x="14514" y="6343712"/>
            <a:chExt cx="4023360" cy="130409"/>
          </a:xfrm>
        </p:grpSpPr>
        <p:sp>
          <p:nvSpPr>
            <p:cNvPr id="15" name="TextBox 14"/>
            <p:cNvSpPr txBox="1"/>
            <p:nvPr userDrawn="1"/>
          </p:nvSpPr>
          <p:spPr>
            <a:xfrm>
              <a:off x="14514" y="6343712"/>
              <a:ext cx="4023360" cy="130409"/>
            </a:xfrm>
            <a:prstGeom prst="rect">
              <a:avLst/>
            </a:prstGeom>
            <a:solidFill>
              <a:srgbClr val="91A3BB"/>
            </a:solidFill>
            <a:ln w="6350">
              <a:solidFill>
                <a:schemeClr val="tx1"/>
              </a:solidFill>
            </a:ln>
          </p:spPr>
          <p:txBody>
            <a:bodyPr>
              <a:spAutoFit/>
            </a:bodyPr>
            <a:lstStyle/>
            <a:p>
              <a:pPr eaLnBrk="0" hangingPunct="0">
                <a:defRPr/>
              </a:pPr>
              <a:r>
                <a:rPr lang="en-US" sz="800" dirty="0">
                  <a:latin typeface="Arial" pitchFamily="34" charset="0"/>
                  <a:ea typeface="ＭＳ Ｐゴシック" pitchFamily="16" charset="-128"/>
                  <a:cs typeface="Arial" pitchFamily="34" charset="0"/>
                </a:rPr>
                <a:t>The Pennsylvania Child Welfare </a:t>
              </a:r>
              <a:r>
                <a:rPr lang="en-US" sz="800" dirty="0" smtClean="0">
                  <a:latin typeface="Arial" pitchFamily="34" charset="0"/>
                  <a:ea typeface="ＭＳ Ｐゴシック" pitchFamily="16" charset="-128"/>
                  <a:cs typeface="Arial" pitchFamily="34" charset="0"/>
                </a:rPr>
                <a:t>Resource Center</a:t>
              </a:r>
              <a:endParaRPr lang="en-US" sz="800" dirty="0">
                <a:latin typeface="Arial" pitchFamily="34" charset="0"/>
                <a:ea typeface="ＭＳ Ｐゴシック" pitchFamily="16" charset="-128"/>
                <a:cs typeface="Arial" pitchFamily="34" charset="0"/>
              </a:endParaRPr>
            </a:p>
          </p:txBody>
        </p:sp>
        <p:cxnSp>
          <p:nvCxnSpPr>
            <p:cNvPr id="16" name="Straight Connector 15"/>
            <p:cNvCxnSpPr/>
            <p:nvPr userDrawn="1"/>
          </p:nvCxnSpPr>
          <p:spPr>
            <a:xfrm>
              <a:off x="95457" y="6457302"/>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36" r:id="rId3"/>
    <p:sldLayoutId id="2147483837" r:id="rId4"/>
    <p:sldLayoutId id="2147483844" r:id="rId5"/>
    <p:sldLayoutId id="2147483838" r:id="rId6"/>
    <p:sldLayoutId id="2147483839" r:id="rId7"/>
    <p:sldLayoutId id="2147483840" r:id="rId8"/>
    <p:sldLayoutId id="2147483841" r:id="rId9"/>
    <p:sldLayoutId id="2147483842"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540: Supervisor Training Series</a:t>
            </a:r>
            <a:endParaRPr lang="en-US" dirty="0"/>
          </a:p>
        </p:txBody>
      </p:sp>
      <p:sp>
        <p:nvSpPr>
          <p:cNvPr id="5" name="Text Placeholder 4"/>
          <p:cNvSpPr>
            <a:spLocks noGrp="1"/>
          </p:cNvSpPr>
          <p:nvPr>
            <p:ph type="body" sz="quarter" idx="11"/>
          </p:nvPr>
        </p:nvSpPr>
        <p:spPr/>
        <p:txBody>
          <a:bodyPr/>
          <a:lstStyle/>
          <a:p>
            <a:r>
              <a:rPr lang="en-US" dirty="0" smtClean="0"/>
              <a:t>Module 5: Endings and Transitions: Managing Staff Retention, Satisfaction </a:t>
            </a:r>
          </a:p>
          <a:p>
            <a:r>
              <a:rPr lang="en-US" dirty="0" smtClean="0"/>
              <a:t>and Separation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a:xfrm>
            <a:off x="470647" y="961016"/>
            <a:ext cx="8229600" cy="591671"/>
          </a:xfrm>
          <a:noFill/>
        </p:spPr>
        <p:txBody>
          <a:bodyPr wrap="square" lIns="91440" tIns="45720" rIns="91440" bIns="45720" numCol="1" anchorCtr="0" compatLnSpc="1">
            <a:prstTxWarp prst="textNoShape">
              <a:avLst/>
            </a:prstTxWarp>
          </a:bodyPr>
          <a:lstStyle/>
          <a:p>
            <a:pPr algn="ctr"/>
            <a:r>
              <a:rPr lang="en-US" dirty="0" smtClean="0">
                <a:effectLst/>
              </a:rPr>
              <a:t>Benefits of Succession Planning	</a:t>
            </a:r>
          </a:p>
        </p:txBody>
      </p:sp>
      <p:sp>
        <p:nvSpPr>
          <p:cNvPr id="53251" name="Rectangle 3"/>
          <p:cNvSpPr>
            <a:spLocks noGrp="1"/>
          </p:cNvSpPr>
          <p:nvPr>
            <p:ph type="body" idx="4294967295"/>
          </p:nvPr>
        </p:nvSpPr>
        <p:spPr>
          <a:xfrm>
            <a:off x="457200" y="1767840"/>
            <a:ext cx="8229600" cy="4373880"/>
          </a:xfrm>
        </p:spPr>
        <p:txBody>
          <a:bodyPr/>
          <a:lstStyle/>
          <a:p>
            <a:pPr algn="just">
              <a:spcBef>
                <a:spcPts val="576"/>
              </a:spcBef>
              <a:spcAft>
                <a:spcPts val="1800"/>
              </a:spcAft>
            </a:pPr>
            <a:r>
              <a:rPr lang="en-US" dirty="0" smtClean="0"/>
              <a:t>Plans for future organizational need before the need becomes pressing;</a:t>
            </a:r>
          </a:p>
          <a:p>
            <a:pPr algn="just">
              <a:spcBef>
                <a:spcPts val="576"/>
              </a:spcBef>
              <a:spcAft>
                <a:spcPts val="1800"/>
              </a:spcAft>
            </a:pPr>
            <a:r>
              <a:rPr lang="en-US" dirty="0" smtClean="0"/>
              <a:t>Allows for the identification of talented candidates instead of forcing the employer to use whomever may be on hand; and</a:t>
            </a:r>
          </a:p>
          <a:p>
            <a:pPr algn="just">
              <a:spcBef>
                <a:spcPts val="576"/>
              </a:spcBef>
              <a:spcAft>
                <a:spcPts val="1800"/>
              </a:spcAft>
            </a:pPr>
            <a:r>
              <a:rPr lang="en-US" dirty="0" smtClean="0"/>
              <a:t>Allows for the development and mentoring of talent.</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a:xfrm>
            <a:off x="470647" y="1006736"/>
            <a:ext cx="8229600" cy="591671"/>
          </a:xfrm>
          <a:noFill/>
        </p:spPr>
        <p:txBody>
          <a:bodyPr wrap="square" lIns="91440" tIns="45720" rIns="91440" bIns="45720" numCol="1" anchorCtr="0" compatLnSpc="1">
            <a:prstTxWarp prst="textNoShape">
              <a:avLst/>
            </a:prstTxWarp>
            <a:normAutofit/>
          </a:bodyPr>
          <a:lstStyle/>
          <a:p>
            <a:pPr algn="ctr"/>
            <a:r>
              <a:rPr lang="en-US" dirty="0" smtClean="0">
                <a:effectLst/>
              </a:rPr>
              <a:t>We’re Talking About One Key Person, Right?</a:t>
            </a:r>
          </a:p>
        </p:txBody>
      </p:sp>
      <p:sp>
        <p:nvSpPr>
          <p:cNvPr id="54275" name="Rectangle 3"/>
          <p:cNvSpPr>
            <a:spLocks noGrp="1"/>
          </p:cNvSpPr>
          <p:nvPr>
            <p:ph type="body" idx="4294967295"/>
          </p:nvPr>
        </p:nvSpPr>
        <p:spPr>
          <a:xfrm>
            <a:off x="457200" y="1737360"/>
            <a:ext cx="8229600" cy="4450080"/>
          </a:xfrm>
        </p:spPr>
        <p:txBody>
          <a:bodyPr/>
          <a:lstStyle/>
          <a:p>
            <a:pPr algn="just">
              <a:spcBef>
                <a:spcPts val="576"/>
              </a:spcBef>
              <a:spcAft>
                <a:spcPts val="1800"/>
              </a:spcAft>
            </a:pPr>
            <a:r>
              <a:rPr lang="en-US" dirty="0" smtClean="0"/>
              <a:t>Succession planning is not just about one leader.</a:t>
            </a:r>
          </a:p>
          <a:p>
            <a:pPr algn="just">
              <a:spcBef>
                <a:spcPts val="576"/>
              </a:spcBef>
              <a:spcAft>
                <a:spcPts val="1800"/>
              </a:spcAft>
            </a:pPr>
            <a:r>
              <a:rPr lang="en-US" dirty="0" smtClean="0"/>
              <a:t>We are talking about identifying those strategies and positions which are “critical” to the success of the organization.</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35280" y="1676400"/>
            <a:ext cx="8383253" cy="4522694"/>
          </a:xfrm>
        </p:spPr>
        <p:txBody>
          <a:bodyPr/>
          <a:lstStyle/>
          <a:p>
            <a:pPr marL="0" indent="0">
              <a:spcAft>
                <a:spcPts val="2400"/>
              </a:spcAft>
              <a:buNone/>
            </a:pPr>
            <a:r>
              <a:rPr lang="en-US" b="1" dirty="0" smtClean="0"/>
              <a:t>Some graduates reported increased opportunities for:</a:t>
            </a:r>
          </a:p>
          <a:p>
            <a:pPr>
              <a:spcAft>
                <a:spcPts val="2400"/>
              </a:spcAft>
            </a:pPr>
            <a:r>
              <a:rPr lang="en-US" dirty="0" smtClean="0"/>
              <a:t>challenging assignments;</a:t>
            </a:r>
          </a:p>
          <a:p>
            <a:pPr>
              <a:spcAft>
                <a:spcPts val="2400"/>
              </a:spcAft>
            </a:pPr>
            <a:r>
              <a:rPr lang="en-US" dirty="0" smtClean="0"/>
              <a:t>creativity; and</a:t>
            </a:r>
          </a:p>
          <a:p>
            <a:pPr>
              <a:spcAft>
                <a:spcPts val="2400"/>
              </a:spcAft>
            </a:pPr>
            <a:r>
              <a:rPr lang="en-US" dirty="0" smtClean="0"/>
              <a:t>promotions. </a:t>
            </a:r>
          </a:p>
          <a:p>
            <a:pPr marL="457200" lvl="1" indent="0">
              <a:spcAft>
                <a:spcPts val="2400"/>
              </a:spcAft>
              <a:buNone/>
            </a:pPr>
            <a:r>
              <a:rPr lang="en-US" sz="2400" dirty="0" smtClean="0"/>
              <a:t>	</a:t>
            </a:r>
            <a:r>
              <a:rPr lang="en-US" sz="1800" dirty="0" smtClean="0"/>
              <a:t>	(Cahalane and Sites, 2008)</a:t>
            </a:r>
            <a:endParaRPr lang="en-US" sz="1800" dirty="0"/>
          </a:p>
          <a:p>
            <a:pPr lvl="1">
              <a:spcAft>
                <a:spcPts val="2400"/>
              </a:spcAft>
            </a:pPr>
            <a:endParaRPr lang="en-US" dirty="0"/>
          </a:p>
        </p:txBody>
      </p:sp>
      <p:sp>
        <p:nvSpPr>
          <p:cNvPr id="3" name="Title 2"/>
          <p:cNvSpPr>
            <a:spLocks noGrp="1"/>
          </p:cNvSpPr>
          <p:nvPr>
            <p:ph type="title"/>
          </p:nvPr>
        </p:nvSpPr>
        <p:spPr>
          <a:xfrm>
            <a:off x="470647" y="945776"/>
            <a:ext cx="8229600" cy="591671"/>
          </a:xfrm>
        </p:spPr>
        <p:txBody>
          <a:bodyPr/>
          <a:lstStyle/>
          <a:p>
            <a:pPr algn="ctr"/>
            <a:r>
              <a:rPr lang="en-US" dirty="0" smtClean="0"/>
              <a:t>CWEL Graduates Reported Increased Opportunities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600200"/>
            <a:ext cx="8247888" cy="4598894"/>
          </a:xfrm>
        </p:spPr>
        <p:txBody>
          <a:bodyPr/>
          <a:lstStyle/>
          <a:p>
            <a:pPr>
              <a:spcAft>
                <a:spcPts val="2400"/>
              </a:spcAft>
              <a:buNone/>
            </a:pPr>
            <a:r>
              <a:rPr lang="en-US" b="1" dirty="0" smtClean="0"/>
              <a:t>Some graduates report concerns such as:</a:t>
            </a:r>
          </a:p>
          <a:p>
            <a:pPr lvl="0">
              <a:spcBef>
                <a:spcPts val="576"/>
              </a:spcBef>
              <a:spcAft>
                <a:spcPts val="1800"/>
              </a:spcAft>
            </a:pPr>
            <a:r>
              <a:rPr lang="en-US" dirty="0" smtClean="0"/>
              <a:t>Lack of differentiation in job classifications among workers with and without graduate degrees; </a:t>
            </a:r>
            <a:endParaRPr lang="en-US" b="1" dirty="0" smtClean="0"/>
          </a:p>
          <a:p>
            <a:pPr lvl="0">
              <a:spcBef>
                <a:spcPts val="576"/>
              </a:spcBef>
              <a:spcAft>
                <a:spcPts val="1800"/>
              </a:spcAft>
            </a:pPr>
            <a:r>
              <a:rPr lang="en-US" dirty="0" smtClean="0"/>
              <a:t>Lack of salary incentives;</a:t>
            </a:r>
            <a:endParaRPr lang="en-US" b="1" dirty="0" smtClean="0"/>
          </a:p>
        </p:txBody>
      </p:sp>
      <p:sp>
        <p:nvSpPr>
          <p:cNvPr id="3" name="Title 2"/>
          <p:cNvSpPr>
            <a:spLocks noGrp="1"/>
          </p:cNvSpPr>
          <p:nvPr>
            <p:ph type="title"/>
          </p:nvPr>
        </p:nvSpPr>
        <p:spPr>
          <a:xfrm>
            <a:off x="470647" y="915296"/>
            <a:ext cx="8229600" cy="591671"/>
          </a:xfrm>
        </p:spPr>
        <p:txBody>
          <a:bodyPr/>
          <a:lstStyle/>
          <a:p>
            <a:pPr algn="ctr"/>
            <a:r>
              <a:rPr lang="en-US" dirty="0" smtClean="0"/>
              <a:t>CWEL Graduates’ Reported Concerns</a:t>
            </a:r>
            <a:endParaRPr lang="en-US" dirty="0"/>
          </a:p>
        </p:txBody>
      </p:sp>
      <p:sp>
        <p:nvSpPr>
          <p:cNvPr id="6" name="Right Arrow 5"/>
          <p:cNvSpPr/>
          <p:nvPr/>
        </p:nvSpPr>
        <p:spPr>
          <a:xfrm>
            <a:off x="7086600" y="4876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lstStyle/>
          <a:p>
            <a:pPr lvl="0">
              <a:spcBef>
                <a:spcPts val="576"/>
              </a:spcBef>
              <a:spcAft>
                <a:spcPts val="1800"/>
              </a:spcAft>
            </a:pPr>
            <a:endParaRPr lang="en-US" dirty="0" smtClean="0"/>
          </a:p>
          <a:p>
            <a:pPr lvl="0">
              <a:spcBef>
                <a:spcPts val="576"/>
              </a:spcBef>
              <a:spcAft>
                <a:spcPts val="1800"/>
              </a:spcAft>
            </a:pPr>
            <a:r>
              <a:rPr lang="en-US" dirty="0" smtClean="0"/>
              <a:t>Hostile, skeptical and jealous reception workers sometimes face upon return to their agency after graduation;</a:t>
            </a:r>
            <a:endParaRPr lang="en-US" b="1" dirty="0" smtClean="0"/>
          </a:p>
          <a:p>
            <a:pPr lvl="0">
              <a:spcBef>
                <a:spcPts val="576"/>
              </a:spcBef>
              <a:spcAft>
                <a:spcPts val="1800"/>
              </a:spcAft>
            </a:pPr>
            <a:r>
              <a:rPr lang="en-US" dirty="0" smtClean="0"/>
              <a:t>Difficulty of some in negotiating assignments that capitalize on the returning worker’s new skills and advanced training;</a:t>
            </a:r>
            <a:endParaRPr lang="en-US" b="1" dirty="0" smtClean="0"/>
          </a:p>
        </p:txBody>
      </p:sp>
      <p:sp>
        <p:nvSpPr>
          <p:cNvPr id="3" name="Title 2"/>
          <p:cNvSpPr>
            <a:spLocks noGrp="1"/>
          </p:cNvSpPr>
          <p:nvPr>
            <p:ph type="title"/>
          </p:nvPr>
        </p:nvSpPr>
        <p:spPr>
          <a:xfrm>
            <a:off x="470647" y="793376"/>
            <a:ext cx="8229600" cy="983909"/>
          </a:xfrm>
        </p:spPr>
        <p:txBody>
          <a:bodyPr/>
          <a:lstStyle/>
          <a:p>
            <a:pPr algn="ctr"/>
            <a:r>
              <a:rPr lang="en-US" dirty="0"/>
              <a:t>CWEL </a:t>
            </a:r>
            <a:r>
              <a:rPr lang="en-US" dirty="0" smtClean="0"/>
              <a:t>Graduates’ Reported Concerns (</a:t>
            </a:r>
            <a:r>
              <a:rPr lang="en-US" dirty="0"/>
              <a:t>continued</a:t>
            </a:r>
            <a:r>
              <a:rPr lang="en-US" dirty="0" smtClean="0"/>
              <a:t>)</a:t>
            </a:r>
            <a:endParaRPr lang="en-US" dirty="0"/>
          </a:p>
        </p:txBody>
      </p:sp>
      <p:sp>
        <p:nvSpPr>
          <p:cNvPr id="6" name="Right Arrow 5"/>
          <p:cNvSpPr/>
          <p:nvPr/>
        </p:nvSpPr>
        <p:spPr>
          <a:xfrm>
            <a:off x="6952445" y="50774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lstStyle/>
          <a:p>
            <a:pPr lvl="0">
              <a:spcBef>
                <a:spcPts val="576"/>
              </a:spcBef>
              <a:spcAft>
                <a:spcPts val="1800"/>
              </a:spcAft>
            </a:pPr>
            <a:endParaRPr lang="en-US" dirty="0" smtClean="0"/>
          </a:p>
          <a:p>
            <a:pPr lvl="0">
              <a:spcBef>
                <a:spcPts val="576"/>
              </a:spcBef>
              <a:spcAft>
                <a:spcPts val="1800"/>
              </a:spcAft>
            </a:pPr>
            <a:r>
              <a:rPr lang="en-US" dirty="0" smtClean="0"/>
              <a:t>Scarcity of opportunities for promotion in some (perhaps many) counties; and </a:t>
            </a:r>
            <a:endParaRPr lang="en-US" b="1" dirty="0" smtClean="0"/>
          </a:p>
          <a:p>
            <a:pPr lvl="0">
              <a:spcBef>
                <a:spcPts val="576"/>
              </a:spcBef>
              <a:spcAft>
                <a:spcPts val="1800"/>
              </a:spcAft>
            </a:pPr>
            <a:r>
              <a:rPr lang="en-US" dirty="0" smtClean="0"/>
              <a:t>The sense that advanced educational achievement is not matched with respect and leadership opportunities.</a:t>
            </a:r>
          </a:p>
          <a:p>
            <a:pPr marL="914400" lvl="2" indent="0">
              <a:spcAft>
                <a:spcPts val="3000"/>
              </a:spcAft>
              <a:buNone/>
            </a:pPr>
            <a:r>
              <a:rPr lang="en-US" sz="1800" dirty="0" smtClean="0"/>
              <a:t>	(Cahalane and Sites, 2008)</a:t>
            </a:r>
          </a:p>
          <a:p>
            <a:pPr>
              <a:spcAft>
                <a:spcPts val="2400"/>
              </a:spcAft>
              <a:buNone/>
            </a:pPr>
            <a:endParaRPr lang="en-US" b="1" dirty="0" smtClean="0"/>
          </a:p>
          <a:p>
            <a:endParaRPr lang="en-US" dirty="0" smtClean="0"/>
          </a:p>
          <a:p>
            <a:endParaRPr lang="en-US" dirty="0"/>
          </a:p>
        </p:txBody>
      </p:sp>
      <p:sp>
        <p:nvSpPr>
          <p:cNvPr id="3" name="Title 2"/>
          <p:cNvSpPr>
            <a:spLocks noGrp="1"/>
          </p:cNvSpPr>
          <p:nvPr>
            <p:ph type="title"/>
          </p:nvPr>
        </p:nvSpPr>
        <p:spPr>
          <a:xfrm>
            <a:off x="470647" y="793376"/>
            <a:ext cx="8229600" cy="906635"/>
          </a:xfrm>
        </p:spPr>
        <p:txBody>
          <a:bodyPr/>
          <a:lstStyle/>
          <a:p>
            <a:pPr algn="ctr"/>
            <a:r>
              <a:rPr lang="en-US" dirty="0"/>
              <a:t>CWEL </a:t>
            </a:r>
            <a:r>
              <a:rPr lang="en-US" dirty="0" smtClean="0"/>
              <a:t>Graduates’ Reported Concerns (</a:t>
            </a:r>
            <a:r>
              <a:rPr lang="en-US" dirty="0"/>
              <a:t>continued</a:t>
            </a:r>
            <a:r>
              <a:rPr lang="en-US" dirty="0" smtClean="0"/>
              <a:t>)</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lstStyle/>
          <a:p>
            <a:pPr marL="6350" indent="0">
              <a:spcBef>
                <a:spcPts val="0"/>
              </a:spcBef>
              <a:spcAft>
                <a:spcPts val="0"/>
              </a:spcAft>
              <a:buNone/>
            </a:pPr>
            <a:r>
              <a:rPr lang="en-US" b="1" dirty="0" smtClean="0"/>
              <a:t>When compared to CWEL students, CWEB students were generally:</a:t>
            </a:r>
          </a:p>
          <a:p>
            <a:pPr indent="0">
              <a:spcBef>
                <a:spcPts val="0"/>
              </a:spcBef>
              <a:spcAft>
                <a:spcPts val="0"/>
              </a:spcAft>
              <a:buNone/>
            </a:pPr>
            <a:endParaRPr lang="en-US" dirty="0" smtClean="0"/>
          </a:p>
          <a:p>
            <a:pPr>
              <a:spcBef>
                <a:spcPts val="576"/>
              </a:spcBef>
              <a:spcAft>
                <a:spcPts val="1800"/>
              </a:spcAft>
            </a:pPr>
            <a:r>
              <a:rPr lang="en-US" dirty="0" smtClean="0"/>
              <a:t>Younger; </a:t>
            </a:r>
          </a:p>
          <a:p>
            <a:pPr>
              <a:spcBef>
                <a:spcPts val="576"/>
              </a:spcBef>
              <a:spcAft>
                <a:spcPts val="1800"/>
              </a:spcAft>
            </a:pPr>
            <a:r>
              <a:rPr lang="en-US" dirty="0" smtClean="0"/>
              <a:t>Had less years of work experience; and</a:t>
            </a:r>
          </a:p>
          <a:p>
            <a:pPr>
              <a:spcBef>
                <a:spcPts val="576"/>
              </a:spcBef>
              <a:spcAft>
                <a:spcPts val="1800"/>
              </a:spcAft>
            </a:pPr>
            <a:r>
              <a:rPr lang="en-US" dirty="0" smtClean="0"/>
              <a:t>Reported less commitment to the field of child welfare. </a:t>
            </a:r>
            <a:endParaRPr lang="en-US" dirty="0"/>
          </a:p>
        </p:txBody>
      </p:sp>
      <p:sp>
        <p:nvSpPr>
          <p:cNvPr id="3" name="Title 2"/>
          <p:cNvSpPr>
            <a:spLocks noGrp="1"/>
          </p:cNvSpPr>
          <p:nvPr>
            <p:ph type="title"/>
          </p:nvPr>
        </p:nvSpPr>
        <p:spPr/>
        <p:txBody>
          <a:bodyPr/>
          <a:lstStyle/>
          <a:p>
            <a:r>
              <a:rPr lang="en-US" dirty="0" smtClean="0"/>
              <a:t>CWEB Students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xfrm>
            <a:off x="470647" y="102197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Recommendations for Success from Successful Organizations</a:t>
            </a:r>
          </a:p>
        </p:txBody>
      </p:sp>
      <p:sp>
        <p:nvSpPr>
          <p:cNvPr id="58371" name="Rectangle 3"/>
          <p:cNvSpPr>
            <a:spLocks noGrp="1"/>
          </p:cNvSpPr>
          <p:nvPr>
            <p:ph type="body" idx="4294967295"/>
          </p:nvPr>
        </p:nvSpPr>
        <p:spPr>
          <a:xfrm>
            <a:off x="457200" y="1905000"/>
            <a:ext cx="8229600" cy="4267200"/>
          </a:xfrm>
        </p:spPr>
        <p:txBody>
          <a:bodyPr/>
          <a:lstStyle/>
          <a:p>
            <a:pPr>
              <a:spcBef>
                <a:spcPts val="576"/>
              </a:spcBef>
              <a:spcAft>
                <a:spcPts val="1800"/>
              </a:spcAft>
            </a:pPr>
            <a:r>
              <a:rPr lang="en-US" dirty="0" smtClean="0"/>
              <a:t>Smooth transitions.</a:t>
            </a:r>
          </a:p>
          <a:p>
            <a:pPr>
              <a:spcBef>
                <a:spcPts val="576"/>
              </a:spcBef>
              <a:spcAft>
                <a:spcPts val="1800"/>
              </a:spcAft>
            </a:pPr>
            <a:r>
              <a:rPr lang="en-US" dirty="0" smtClean="0"/>
              <a:t>The ‘right’ developmental assignments.</a:t>
            </a:r>
          </a:p>
          <a:p>
            <a:pPr>
              <a:spcBef>
                <a:spcPts val="576"/>
              </a:spcBef>
              <a:spcAft>
                <a:spcPts val="1800"/>
              </a:spcAft>
            </a:pPr>
            <a:r>
              <a:rPr lang="en-US" dirty="0" smtClean="0"/>
              <a:t>Meaningful appraisals and feedback.</a:t>
            </a:r>
          </a:p>
          <a:p>
            <a:pPr>
              <a:spcBef>
                <a:spcPts val="576"/>
              </a:spcBef>
              <a:spcAft>
                <a:spcPts val="1800"/>
              </a:spcAft>
            </a:pPr>
            <a:r>
              <a:rPr lang="en-US" dirty="0" smtClean="0"/>
              <a:t>Appropriate selection criteria.</a:t>
            </a:r>
          </a:p>
          <a:p>
            <a:pPr>
              <a:spcBef>
                <a:spcPts val="576"/>
              </a:spcBef>
              <a:spcAft>
                <a:spcPts val="1800"/>
              </a:spcAft>
            </a:pPr>
            <a:r>
              <a:rPr lang="en-US" dirty="0" smtClean="0"/>
              <a:t>A range of good choices.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Leaves of Absence</a:t>
            </a:r>
          </a:p>
        </p:txBody>
      </p:sp>
      <p:sp>
        <p:nvSpPr>
          <p:cNvPr id="39939" name="Rectangle 3"/>
          <p:cNvSpPr>
            <a:spLocks noGrp="1"/>
          </p:cNvSpPr>
          <p:nvPr>
            <p:ph type="body" idx="4294967295"/>
          </p:nvPr>
        </p:nvSpPr>
        <p:spPr>
          <a:xfrm>
            <a:off x="470645" y="1438834"/>
            <a:ext cx="8247888" cy="4760260"/>
          </a:xfrm>
        </p:spPr>
        <p:txBody>
          <a:bodyPr/>
          <a:lstStyle/>
          <a:p>
            <a:endParaRPr lang="en-US" dirty="0" smtClean="0"/>
          </a:p>
          <a:p>
            <a:r>
              <a:rPr lang="en-US" dirty="0" smtClean="0"/>
              <a:t>The Family and Medical Leave Act (FMLA)</a:t>
            </a:r>
          </a:p>
          <a:p>
            <a:pPr>
              <a:buFont typeface="Wingdings 3" pitchFamily="18" charset="2"/>
              <a:buNone/>
            </a:pPr>
            <a:endParaRPr lang="en-US" dirty="0" smtClean="0"/>
          </a:p>
          <a:p>
            <a:r>
              <a:rPr lang="en-US" dirty="0" smtClean="0"/>
              <a:t>The Americans with Disabilities Act (ADA)</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18</a:t>
            </a:fld>
            <a:endParaRPr lang="en-US" dirty="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a:xfrm>
            <a:off x="470647" y="1006736"/>
            <a:ext cx="8229600" cy="591671"/>
          </a:xfrm>
          <a:noFill/>
        </p:spPr>
        <p:txBody>
          <a:bodyPr wrap="square" lIns="91440" tIns="45720" rIns="91440" bIns="45720" numCol="1" anchorCtr="0" compatLnSpc="1">
            <a:prstTxWarp prst="textNoShape">
              <a:avLst/>
            </a:prstTxWarp>
          </a:bodyPr>
          <a:lstStyle/>
          <a:p>
            <a:pPr algn="ctr"/>
            <a:r>
              <a:rPr lang="en-US" dirty="0" smtClean="0">
                <a:effectLst/>
              </a:rPr>
              <a:t>The Americans with Disabilities Act</a:t>
            </a:r>
          </a:p>
        </p:txBody>
      </p:sp>
      <p:sp>
        <p:nvSpPr>
          <p:cNvPr id="46083" name="Rectangle 3"/>
          <p:cNvSpPr>
            <a:spLocks noGrp="1"/>
          </p:cNvSpPr>
          <p:nvPr>
            <p:ph type="body" idx="4294967295"/>
          </p:nvPr>
        </p:nvSpPr>
        <p:spPr>
          <a:xfrm>
            <a:off x="457200" y="1737360"/>
            <a:ext cx="8229600" cy="3812540"/>
          </a:xfrm>
        </p:spPr>
        <p:txBody>
          <a:bodyPr/>
          <a:lstStyle/>
          <a:p>
            <a:pPr algn="just"/>
            <a:r>
              <a:rPr lang="en-US" sz="2800" dirty="0" smtClean="0"/>
              <a:t>Employers are obligated to provide employees with reasonable accommodations that will allow them to perform the essential functions of their jobs notwithstanding the fact that they have a disability.</a:t>
            </a:r>
          </a:p>
          <a:p>
            <a:pPr algn="just">
              <a:buFont typeface="Wingdings 3" pitchFamily="18" charset="2"/>
              <a:buNone/>
            </a:pPr>
            <a:endParaRPr lang="en-US" sz="2800" dirty="0" smtClean="0"/>
          </a:p>
          <a:p>
            <a:pPr algn="just"/>
            <a:r>
              <a:rPr lang="en-US" sz="2800" dirty="0" smtClean="0"/>
              <a:t>There is no “per se” limitation on how long an employee can be on leave pursuant to the ADA.</a:t>
            </a:r>
            <a:r>
              <a:rPr lang="en-US" dirty="0" smtClean="0"/>
              <a:t> </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19</a:t>
            </a:fld>
            <a:endParaRPr lang="en-US" dirty="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4294967295"/>
          </p:nvPr>
        </p:nvSpPr>
        <p:spPr>
          <a:xfrm>
            <a:off x="457200" y="1295400"/>
            <a:ext cx="8229600" cy="4846320"/>
          </a:xfrm>
        </p:spPr>
        <p:txBody>
          <a:bodyPr/>
          <a:lstStyle/>
          <a:p>
            <a:pPr>
              <a:spcAft>
                <a:spcPts val="1800"/>
              </a:spcAft>
              <a:buNone/>
            </a:pPr>
            <a:r>
              <a:rPr lang="en-US" sz="2300" dirty="0" smtClean="0"/>
              <a:t>Participants will be able to:</a:t>
            </a:r>
          </a:p>
          <a:p>
            <a:pPr lvl="0">
              <a:spcAft>
                <a:spcPts val="1800"/>
              </a:spcAft>
            </a:pPr>
            <a:r>
              <a:rPr lang="en-US" sz="2000" dirty="0" smtClean="0"/>
              <a:t>Explore strategies to manage endings and transitions ethically and respectfully;</a:t>
            </a:r>
          </a:p>
          <a:p>
            <a:pPr lvl="0">
              <a:spcAft>
                <a:spcPts val="1800"/>
              </a:spcAft>
            </a:pPr>
            <a:r>
              <a:rPr lang="en-US" sz="2000" dirty="0" smtClean="0"/>
              <a:t>Examine a continuous appraisal/quality improvement process to encourage best practice and ethical application of performance standards;</a:t>
            </a:r>
          </a:p>
          <a:p>
            <a:pPr lvl="0">
              <a:spcAft>
                <a:spcPts val="1800"/>
              </a:spcAft>
            </a:pPr>
            <a:r>
              <a:rPr lang="en-US" sz="2000" dirty="0" smtClean="0"/>
              <a:t>Identify the steps in the disciplinary process;</a:t>
            </a:r>
          </a:p>
          <a:p>
            <a:pPr lvl="0">
              <a:spcAft>
                <a:spcPts val="1800"/>
              </a:spcAft>
            </a:pPr>
            <a:r>
              <a:rPr lang="en-US" sz="2000" dirty="0" smtClean="0"/>
              <a:t>Identify the supervisor’s role in ensuring staff employ self care;</a:t>
            </a:r>
          </a:p>
          <a:p>
            <a:pPr lvl="0">
              <a:spcAft>
                <a:spcPts val="1800"/>
              </a:spcAft>
            </a:pPr>
            <a:r>
              <a:rPr lang="en-US" sz="2000" dirty="0" smtClean="0"/>
              <a:t>Develop the beginning of a plan </a:t>
            </a:r>
            <a:r>
              <a:rPr lang="en-US" sz="2000" smtClean="0"/>
              <a:t>for </a:t>
            </a:r>
            <a:r>
              <a:rPr lang="en-US" sz="2000" smtClean="0"/>
              <a:t>self-care</a:t>
            </a:r>
            <a:r>
              <a:rPr lang="en-US" sz="2000" dirty="0" smtClean="0"/>
              <a:t>; and</a:t>
            </a:r>
          </a:p>
          <a:p>
            <a:pPr lvl="0">
              <a:spcAft>
                <a:spcPts val="1800"/>
              </a:spcAft>
            </a:pPr>
            <a:r>
              <a:rPr lang="en-US" sz="2000" dirty="0" smtClean="0"/>
              <a:t>Identify the “next step” in professional growth and development.</a:t>
            </a:r>
          </a:p>
        </p:txBody>
      </p:sp>
      <p:sp>
        <p:nvSpPr>
          <p:cNvPr id="3" name="Title 2"/>
          <p:cNvSpPr>
            <a:spLocks noGrp="1"/>
          </p:cNvSpPr>
          <p:nvPr>
            <p:ph type="title"/>
          </p:nvPr>
        </p:nvSpPr>
        <p:spPr/>
        <p:txBody>
          <a:bodyPr/>
          <a:lstStyle/>
          <a:p>
            <a:pPr algn="ctr" fontAlgn="auto">
              <a:spcAft>
                <a:spcPts val="0"/>
              </a:spcAft>
              <a:defRPr/>
            </a:pPr>
            <a:r>
              <a:rPr lang="en-US" dirty="0" smtClean="0"/>
              <a:t>Learning Objectives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a:t>
            </a:fld>
            <a:endParaRPr lang="en-US" dirty="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xfrm>
            <a:off x="470647" y="99149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How Do I Get Employees on Board with Helping Out During a Leave?</a:t>
            </a:r>
          </a:p>
        </p:txBody>
      </p:sp>
      <p:sp>
        <p:nvSpPr>
          <p:cNvPr id="47107" name="Rectangle 3"/>
          <p:cNvSpPr>
            <a:spLocks noGrp="1"/>
          </p:cNvSpPr>
          <p:nvPr>
            <p:ph type="body" idx="4294967295"/>
          </p:nvPr>
        </p:nvSpPr>
        <p:spPr>
          <a:xfrm>
            <a:off x="457200" y="1935480"/>
            <a:ext cx="8229600" cy="4191000"/>
          </a:xfrm>
        </p:spPr>
        <p:txBody>
          <a:bodyPr/>
          <a:lstStyle/>
          <a:p>
            <a:pPr lvl="0" algn="just">
              <a:spcAft>
                <a:spcPts val="600"/>
              </a:spcAft>
            </a:pPr>
            <a:r>
              <a:rPr lang="en-US" sz="2300" dirty="0" smtClean="0"/>
              <a:t>Tell other employees that the worker is on permitted leave;</a:t>
            </a:r>
          </a:p>
          <a:p>
            <a:pPr algn="just">
              <a:spcAft>
                <a:spcPts val="600"/>
              </a:spcAft>
            </a:pPr>
            <a:r>
              <a:rPr lang="en-US" sz="2300" dirty="0" smtClean="0"/>
              <a:t>Be clear and honest with employees about the need for assistance and the reasons for it;</a:t>
            </a:r>
          </a:p>
          <a:p>
            <a:pPr algn="just">
              <a:spcAft>
                <a:spcPts val="600"/>
              </a:spcAft>
            </a:pPr>
            <a:r>
              <a:rPr lang="en-US" sz="2300" dirty="0" smtClean="0"/>
              <a:t>Give details regarding how long the “extra work” is expected to last;</a:t>
            </a:r>
          </a:p>
          <a:p>
            <a:pPr algn="just">
              <a:spcAft>
                <a:spcPts val="600"/>
              </a:spcAft>
            </a:pPr>
            <a:r>
              <a:rPr lang="en-US" sz="2300" dirty="0" smtClean="0"/>
              <a:t>Ask them to put themselves in the shoes of the employee on leave; </a:t>
            </a:r>
          </a:p>
          <a:p>
            <a:pPr algn="just">
              <a:spcAft>
                <a:spcPts val="600"/>
              </a:spcAft>
            </a:pPr>
            <a:r>
              <a:rPr lang="en-US" sz="2300" dirty="0"/>
              <a:t>Let staff see that you are willing to put in extra </a:t>
            </a:r>
            <a:r>
              <a:rPr lang="en-US" sz="2300" dirty="0" smtClean="0"/>
              <a:t>work; and</a:t>
            </a:r>
          </a:p>
          <a:p>
            <a:pPr algn="just">
              <a:spcAft>
                <a:spcPts val="600"/>
              </a:spcAft>
            </a:pPr>
            <a:r>
              <a:rPr lang="en-US" sz="2300" dirty="0" smtClean="0"/>
              <a:t>Appeal to the sense of teamwork.</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20</a:t>
            </a:fld>
            <a:endParaRPr lang="en-US"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a:xfrm>
            <a:off x="470647" y="1021976"/>
            <a:ext cx="8229600" cy="591671"/>
          </a:xfrm>
          <a:noFill/>
        </p:spPr>
        <p:txBody>
          <a:bodyPr wrap="square" lIns="91440" tIns="45720" rIns="91440" bIns="45720" numCol="1" anchorCtr="0" compatLnSpc="1">
            <a:prstTxWarp prst="textNoShape">
              <a:avLst/>
            </a:prstTxWarp>
            <a:normAutofit fontScale="90000"/>
          </a:bodyPr>
          <a:lstStyle/>
          <a:p>
            <a:pPr algn="ctr"/>
            <a:r>
              <a:rPr lang="en-US" sz="3000" dirty="0" smtClean="0">
                <a:effectLst/>
              </a:rPr>
              <a:t>Responding in the Face of Voluntary Resignations</a:t>
            </a:r>
            <a:r>
              <a:rPr lang="en-US" sz="3200" dirty="0" smtClean="0">
                <a:effectLst/>
              </a:rPr>
              <a:t>	</a:t>
            </a:r>
          </a:p>
        </p:txBody>
      </p:sp>
      <p:sp>
        <p:nvSpPr>
          <p:cNvPr id="48131" name="Rectangle 3"/>
          <p:cNvSpPr>
            <a:spLocks noGrp="1"/>
          </p:cNvSpPr>
          <p:nvPr>
            <p:ph type="body" idx="4294967295"/>
          </p:nvPr>
        </p:nvSpPr>
        <p:spPr>
          <a:xfrm>
            <a:off x="457200" y="1905000"/>
            <a:ext cx="8229600" cy="4251960"/>
          </a:xfrm>
        </p:spPr>
        <p:txBody>
          <a:bodyPr/>
          <a:lstStyle/>
          <a:p>
            <a:pPr>
              <a:buNone/>
            </a:pPr>
            <a:r>
              <a:rPr lang="en-US" dirty="0" smtClean="0"/>
              <a:t>Initial Steps:</a:t>
            </a:r>
          </a:p>
          <a:p>
            <a:pPr marL="347472" lvl="2" indent="-347472" algn="just">
              <a:spcBef>
                <a:spcPts val="576"/>
              </a:spcBef>
              <a:spcAft>
                <a:spcPts val="1800"/>
              </a:spcAft>
            </a:pPr>
            <a:r>
              <a:rPr lang="en-US" dirty="0" smtClean="0"/>
              <a:t>Assess the reasons (stated and unstated) to determine how a resigning employee should be permitted to work for the remaining “notice” period;</a:t>
            </a:r>
          </a:p>
          <a:p>
            <a:pPr marL="347472" lvl="2" indent="-347472" algn="just">
              <a:spcBef>
                <a:spcPts val="576"/>
              </a:spcBef>
              <a:spcAft>
                <a:spcPts val="1800"/>
              </a:spcAft>
            </a:pPr>
            <a:r>
              <a:rPr lang="en-US" dirty="0" smtClean="0"/>
              <a:t>Determine early how client/customer contact will occur and who will be responsible for making those calls; and </a:t>
            </a:r>
          </a:p>
          <a:p>
            <a:pPr marL="347472" lvl="2" indent="-347472" algn="just">
              <a:spcBef>
                <a:spcPts val="576"/>
              </a:spcBef>
              <a:spcAft>
                <a:spcPts val="1800"/>
              </a:spcAft>
            </a:pPr>
            <a:r>
              <a:rPr lang="en-US" dirty="0" smtClean="0"/>
              <a:t>Have a timeline ready for the transition, with specific steps about how the departure will be handled.</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21</a:t>
            </a:fld>
            <a:endParaRPr lang="en-US"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xfrm>
            <a:off x="470647" y="900056"/>
            <a:ext cx="8229600" cy="591671"/>
          </a:xfrm>
          <a:noFill/>
        </p:spPr>
        <p:txBody>
          <a:bodyPr wrap="square" lIns="91440" tIns="45720" rIns="91440" bIns="45720" numCol="1" anchorCtr="0" compatLnSpc="1">
            <a:prstTxWarp prst="textNoShape">
              <a:avLst/>
            </a:prstTxWarp>
          </a:bodyPr>
          <a:lstStyle/>
          <a:p>
            <a:pPr algn="ctr"/>
            <a:r>
              <a:rPr lang="en-US" dirty="0" smtClean="0">
                <a:effectLst/>
              </a:rPr>
              <a:t>What Are “Undesired” Transitions?</a:t>
            </a:r>
          </a:p>
        </p:txBody>
      </p:sp>
      <p:sp>
        <p:nvSpPr>
          <p:cNvPr id="61443" name="Rectangle 3"/>
          <p:cNvSpPr>
            <a:spLocks noGrp="1"/>
          </p:cNvSpPr>
          <p:nvPr>
            <p:ph type="body" idx="4294967295"/>
          </p:nvPr>
        </p:nvSpPr>
        <p:spPr>
          <a:xfrm>
            <a:off x="470645" y="1630680"/>
            <a:ext cx="8247888" cy="4568414"/>
          </a:xfrm>
        </p:spPr>
        <p:txBody>
          <a:bodyPr/>
          <a:lstStyle/>
          <a:p>
            <a:pPr>
              <a:spcAft>
                <a:spcPts val="1800"/>
              </a:spcAft>
            </a:pPr>
            <a:r>
              <a:rPr lang="en-US" dirty="0" smtClean="0"/>
              <a:t>Disciplines;</a:t>
            </a:r>
          </a:p>
          <a:p>
            <a:pPr>
              <a:spcAft>
                <a:spcPts val="1800"/>
              </a:spcAft>
            </a:pPr>
            <a:r>
              <a:rPr lang="en-US" dirty="0" smtClean="0"/>
              <a:t>Demotions;</a:t>
            </a:r>
          </a:p>
          <a:p>
            <a:pPr>
              <a:spcAft>
                <a:spcPts val="1800"/>
              </a:spcAft>
            </a:pPr>
            <a:r>
              <a:rPr lang="en-US" dirty="0" smtClean="0"/>
              <a:t>Negative Performance Evaluations;</a:t>
            </a:r>
          </a:p>
          <a:p>
            <a:pPr>
              <a:spcAft>
                <a:spcPts val="1800"/>
              </a:spcAft>
            </a:pPr>
            <a:r>
              <a:rPr lang="en-US" dirty="0" smtClean="0"/>
              <a:t>Suspensions; and</a:t>
            </a:r>
          </a:p>
          <a:p>
            <a:pPr>
              <a:spcAft>
                <a:spcPts val="1800"/>
              </a:spcAft>
            </a:pPr>
            <a:r>
              <a:rPr lang="en-US" dirty="0" smtClean="0"/>
              <a:t>Terminations.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22</a:t>
            </a:fld>
            <a:endParaRPr lang="en-US" dirty="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Corrective </a:t>
            </a:r>
            <a:r>
              <a:rPr lang="en-US" dirty="0"/>
              <a:t>Action Plan</a:t>
            </a:r>
            <a:br>
              <a:rPr lang="en-US" dirty="0"/>
            </a:br>
            <a:endParaRPr lang="en-US" dirty="0"/>
          </a:p>
        </p:txBody>
      </p:sp>
      <p:sp>
        <p:nvSpPr>
          <p:cNvPr id="3" name="Content Placeholder 2"/>
          <p:cNvSpPr>
            <a:spLocks noGrp="1"/>
          </p:cNvSpPr>
          <p:nvPr>
            <p:ph idx="4294967295"/>
          </p:nvPr>
        </p:nvSpPr>
        <p:spPr>
          <a:xfrm>
            <a:off x="470645" y="1438834"/>
            <a:ext cx="8247888" cy="4760260"/>
          </a:xfrm>
        </p:spPr>
        <p:txBody>
          <a:bodyPr/>
          <a:lstStyle/>
          <a:p>
            <a:pPr lvl="0">
              <a:spcAft>
                <a:spcPts val="3000"/>
              </a:spcAft>
            </a:pPr>
            <a:r>
              <a:rPr lang="en-US" dirty="0" smtClean="0"/>
              <a:t>Created </a:t>
            </a:r>
            <a:r>
              <a:rPr lang="en-US" dirty="0"/>
              <a:t>for employees who are not meeting minimum standards.</a:t>
            </a:r>
          </a:p>
          <a:p>
            <a:pPr lvl="0">
              <a:spcAft>
                <a:spcPts val="3000"/>
              </a:spcAft>
            </a:pPr>
            <a:r>
              <a:rPr lang="en-US" dirty="0"/>
              <a:t>Includes measurable goals for improvement.</a:t>
            </a:r>
          </a:p>
          <a:p>
            <a:pPr lvl="0">
              <a:spcAft>
                <a:spcPts val="3000"/>
              </a:spcAft>
            </a:pPr>
            <a:r>
              <a:rPr lang="en-US" dirty="0"/>
              <a:t>Require additional follow-up to monitor progress.</a:t>
            </a:r>
          </a:p>
          <a:p>
            <a:pPr lvl="0">
              <a:spcAft>
                <a:spcPts val="3000"/>
              </a:spcAft>
            </a:pPr>
            <a:r>
              <a:rPr lang="en-US" dirty="0"/>
              <a:t>Require interim evaluations.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8E0BD697-C650-4553-8269-3DAFA0DE6DB9}" type="slidenum">
              <a:rPr lang="en-US" smtClean="0"/>
              <a:pPr>
                <a:defRPr/>
              </a:pPr>
              <a:t>23</a:t>
            </a:fld>
            <a:r>
              <a:rPr lang="en-US" smtClean="0"/>
              <a:t> of 86</a:t>
            </a:r>
            <a:endParaRPr lang="en-US" dirty="0">
              <a:latin typeface="Arial" charset="0"/>
            </a:endParaRPr>
          </a:p>
        </p:txBody>
      </p:sp>
    </p:spTree>
    <p:extLst>
      <p:ext uri="{BB962C8B-B14F-4D97-AF65-F5344CB8AC3E}">
        <p14:creationId xmlns:p14="http://schemas.microsoft.com/office/powerpoint/2010/main" val="3279672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a:xfrm>
            <a:off x="470647" y="930536"/>
            <a:ext cx="8229600" cy="591671"/>
          </a:xfrm>
          <a:noFill/>
        </p:spPr>
        <p:txBody>
          <a:bodyPr wrap="square" lIns="91440" tIns="45720" rIns="91440" bIns="45720" numCol="1" anchorCtr="0" compatLnSpc="1">
            <a:prstTxWarp prst="textNoShape">
              <a:avLst/>
            </a:prstTxWarp>
          </a:bodyPr>
          <a:lstStyle/>
          <a:p>
            <a:pPr algn="ctr"/>
            <a:r>
              <a:rPr lang="en-US" dirty="0" smtClean="0">
                <a:effectLst/>
              </a:rPr>
              <a:t>The Importance of Being Earnest	</a:t>
            </a:r>
          </a:p>
        </p:txBody>
      </p:sp>
      <p:sp>
        <p:nvSpPr>
          <p:cNvPr id="62467" name="Rectangle 3"/>
          <p:cNvSpPr>
            <a:spLocks noGrp="1"/>
          </p:cNvSpPr>
          <p:nvPr>
            <p:ph type="body" idx="4294967295"/>
          </p:nvPr>
        </p:nvSpPr>
        <p:spPr>
          <a:xfrm>
            <a:off x="457200" y="1569720"/>
            <a:ext cx="8229600" cy="4602480"/>
          </a:xfrm>
        </p:spPr>
        <p:txBody>
          <a:bodyPr/>
          <a:lstStyle/>
          <a:p>
            <a:pPr>
              <a:spcAft>
                <a:spcPts val="1800"/>
              </a:spcAft>
            </a:pPr>
            <a:r>
              <a:rPr lang="en-US" dirty="0" smtClean="0"/>
              <a:t>Identifies undesirable behavior and gives an employee the opportunity to correct it;</a:t>
            </a:r>
          </a:p>
          <a:p>
            <a:pPr>
              <a:spcAft>
                <a:spcPts val="1800"/>
              </a:spcAft>
            </a:pPr>
            <a:r>
              <a:rPr lang="en-US" dirty="0" smtClean="0"/>
              <a:t>Serves as notice to the employee that their position may be in jeopardy if behavior does not change; and</a:t>
            </a:r>
          </a:p>
          <a:p>
            <a:pPr>
              <a:spcAft>
                <a:spcPts val="1800"/>
              </a:spcAft>
            </a:pPr>
            <a:r>
              <a:rPr lang="en-US" dirty="0" smtClean="0"/>
              <a:t>Allows the employee to foresee termination, suspension, or demotion.</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a:xfrm>
            <a:off x="470647" y="930536"/>
            <a:ext cx="8229600" cy="591671"/>
          </a:xfrm>
          <a:noFill/>
        </p:spPr>
        <p:txBody>
          <a:bodyPr wrap="square" lIns="91440" tIns="45720" rIns="91440" bIns="45720" numCol="1" anchorCtr="0" compatLnSpc="1">
            <a:prstTxWarp prst="textNoShape">
              <a:avLst/>
            </a:prstTxWarp>
          </a:bodyPr>
          <a:lstStyle/>
          <a:p>
            <a:pPr algn="ctr"/>
            <a:r>
              <a:rPr lang="en-US" dirty="0" smtClean="0">
                <a:effectLst/>
              </a:rPr>
              <a:t>The General Rule for Employment</a:t>
            </a:r>
          </a:p>
        </p:txBody>
      </p:sp>
      <p:sp>
        <p:nvSpPr>
          <p:cNvPr id="63491" name="Rectangle 3"/>
          <p:cNvSpPr>
            <a:spLocks noGrp="1"/>
          </p:cNvSpPr>
          <p:nvPr>
            <p:ph type="body" idx="4294967295"/>
          </p:nvPr>
        </p:nvSpPr>
        <p:spPr>
          <a:xfrm>
            <a:off x="457200" y="1661160"/>
            <a:ext cx="8229600" cy="4495800"/>
          </a:xfrm>
        </p:spPr>
        <p:txBody>
          <a:bodyPr/>
          <a:lstStyle/>
          <a:p>
            <a:pPr algn="just">
              <a:spcAft>
                <a:spcPts val="1800"/>
              </a:spcAft>
            </a:pPr>
            <a:r>
              <a:rPr lang="en-US" dirty="0" smtClean="0"/>
              <a:t>Under Pennsylvania common law, employment relationships are “at will,” meaning an employer can terminate an employee, or make any other employment decision, for any reason or no reason at all.</a:t>
            </a:r>
          </a:p>
          <a:p>
            <a:pPr algn="just">
              <a:spcAft>
                <a:spcPts val="1800"/>
              </a:spcAft>
            </a:pPr>
            <a:r>
              <a:rPr lang="en-US" dirty="0" smtClean="0"/>
              <a:t>But…</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25</a:t>
            </a:fld>
            <a:endParaRPr lang="en-US" dirty="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a:xfrm>
            <a:off x="470647" y="839096"/>
            <a:ext cx="8229600" cy="591671"/>
          </a:xfrm>
          <a:noFill/>
        </p:spPr>
        <p:txBody>
          <a:bodyPr wrap="square" lIns="91440" tIns="45720" rIns="91440" bIns="45720" numCol="1" anchorCtr="0" compatLnSpc="1">
            <a:prstTxWarp prst="textNoShape">
              <a:avLst/>
            </a:prstTxWarp>
          </a:bodyPr>
          <a:lstStyle/>
          <a:p>
            <a:pPr algn="ctr"/>
            <a:r>
              <a:rPr lang="en-US" dirty="0" smtClean="0">
                <a:effectLst/>
              </a:rPr>
              <a:t>Common Law vs. Statute</a:t>
            </a:r>
          </a:p>
        </p:txBody>
      </p:sp>
      <p:sp>
        <p:nvSpPr>
          <p:cNvPr id="64515" name="Rectangle 3"/>
          <p:cNvSpPr>
            <a:spLocks noGrp="1"/>
          </p:cNvSpPr>
          <p:nvPr>
            <p:ph type="body" idx="4294967295"/>
          </p:nvPr>
        </p:nvSpPr>
        <p:spPr>
          <a:xfrm>
            <a:off x="457200" y="1447800"/>
            <a:ext cx="8229600" cy="4709160"/>
          </a:xfrm>
        </p:spPr>
        <p:txBody>
          <a:bodyPr/>
          <a:lstStyle/>
          <a:p>
            <a:pPr lvl="2">
              <a:lnSpc>
                <a:spcPct val="80000"/>
              </a:lnSpc>
              <a:buFontTx/>
              <a:buChar char="•"/>
            </a:pPr>
            <a:r>
              <a:rPr lang="en-US" sz="2200" dirty="0" smtClean="0"/>
              <a:t>The Americans with Disabilities Act (ADA)</a:t>
            </a:r>
          </a:p>
          <a:p>
            <a:pPr lvl="2">
              <a:lnSpc>
                <a:spcPct val="80000"/>
              </a:lnSpc>
              <a:buFontTx/>
              <a:buChar char="•"/>
            </a:pPr>
            <a:r>
              <a:rPr lang="en-US" sz="2200" dirty="0" smtClean="0"/>
              <a:t>The Age Discrimination in Employment Act (ADEA)</a:t>
            </a:r>
          </a:p>
          <a:p>
            <a:pPr lvl="2">
              <a:lnSpc>
                <a:spcPct val="80000"/>
              </a:lnSpc>
              <a:buFontTx/>
              <a:buChar char="•"/>
            </a:pPr>
            <a:r>
              <a:rPr lang="en-US" sz="2200" dirty="0" smtClean="0"/>
              <a:t>Title VII of the Civil Rights Act of 1964</a:t>
            </a:r>
          </a:p>
          <a:p>
            <a:pPr lvl="2">
              <a:lnSpc>
                <a:spcPct val="80000"/>
              </a:lnSpc>
              <a:buFontTx/>
              <a:buChar char="•"/>
            </a:pPr>
            <a:r>
              <a:rPr lang="en-US" sz="2200" dirty="0" smtClean="0"/>
              <a:t>The Genetic Information Non-Discrimination Act (GINA)</a:t>
            </a:r>
          </a:p>
          <a:p>
            <a:pPr lvl="2">
              <a:lnSpc>
                <a:spcPct val="80000"/>
              </a:lnSpc>
              <a:buFontTx/>
              <a:buChar char="•"/>
            </a:pPr>
            <a:r>
              <a:rPr lang="en-US" sz="2200" dirty="0" smtClean="0"/>
              <a:t>The Pregnancy Discrimination Act (PDA)</a:t>
            </a:r>
          </a:p>
          <a:p>
            <a:pPr lvl="2">
              <a:lnSpc>
                <a:spcPct val="80000"/>
              </a:lnSpc>
              <a:buFontTx/>
              <a:buChar char="•"/>
            </a:pPr>
            <a:r>
              <a:rPr lang="en-US" sz="2200" dirty="0" smtClean="0"/>
              <a:t>The Family and Medical Leave Act (FMLA)</a:t>
            </a:r>
          </a:p>
          <a:p>
            <a:pPr lvl="2">
              <a:lnSpc>
                <a:spcPct val="80000"/>
              </a:lnSpc>
              <a:buFontTx/>
              <a:buChar char="•"/>
            </a:pPr>
            <a:r>
              <a:rPr lang="en-US" sz="2200" dirty="0" smtClean="0"/>
              <a:t>The Pennsylvania Human Relations Act (PHRA)</a:t>
            </a:r>
          </a:p>
          <a:p>
            <a:pPr lvl="2">
              <a:lnSpc>
                <a:spcPct val="80000"/>
              </a:lnSpc>
              <a:buFontTx/>
              <a:buChar char="•"/>
            </a:pPr>
            <a:r>
              <a:rPr lang="en-US" sz="2200" dirty="0" smtClean="0"/>
              <a:t>The Pennsylvania Whistleblower Act (PWA)</a:t>
            </a:r>
          </a:p>
          <a:p>
            <a:pPr lvl="2">
              <a:lnSpc>
                <a:spcPct val="80000"/>
              </a:lnSpc>
              <a:buFontTx/>
              <a:buChar char="•"/>
            </a:pPr>
            <a:r>
              <a:rPr lang="en-US" sz="2200" dirty="0" smtClean="0"/>
              <a:t>The Pennsylvania Workers’ Compensation Act (PWCA)</a:t>
            </a:r>
          </a:p>
          <a:p>
            <a:pPr lvl="2">
              <a:lnSpc>
                <a:spcPct val="80000"/>
              </a:lnSpc>
              <a:buFontTx/>
              <a:buChar char="•"/>
            </a:pPr>
            <a:r>
              <a:rPr lang="en-US" sz="2200" dirty="0" smtClean="0"/>
              <a:t>The Civil Rights Act</a:t>
            </a:r>
          </a:p>
          <a:p>
            <a:pPr lvl="2">
              <a:lnSpc>
                <a:spcPct val="80000"/>
              </a:lnSpc>
              <a:buFontTx/>
              <a:buChar char="•"/>
            </a:pPr>
            <a:r>
              <a:rPr lang="en-US" sz="2200" dirty="0" smtClean="0"/>
              <a:t>Civil Service Laws</a:t>
            </a:r>
          </a:p>
          <a:p>
            <a:pPr lvl="2">
              <a:lnSpc>
                <a:spcPct val="80000"/>
              </a:lnSpc>
              <a:buFontTx/>
              <a:buChar char="•"/>
            </a:pPr>
            <a:r>
              <a:rPr lang="en-US" sz="2200" dirty="0" smtClean="0"/>
              <a:t>Labor Laws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26</a:t>
            </a:fld>
            <a:endParaRPr lang="en-US"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lstStyle/>
          <a:p>
            <a:pPr lvl="0">
              <a:spcAft>
                <a:spcPts val="0"/>
              </a:spcAft>
            </a:pPr>
            <a:r>
              <a:rPr lang="en-US" sz="2300" dirty="0" smtClean="0"/>
              <a:t>Gender;</a:t>
            </a:r>
            <a:endParaRPr lang="en-US" sz="2300" b="1" dirty="0" smtClean="0"/>
          </a:p>
          <a:p>
            <a:pPr lvl="0">
              <a:spcAft>
                <a:spcPts val="0"/>
              </a:spcAft>
            </a:pPr>
            <a:r>
              <a:rPr lang="en-US" sz="2300" dirty="0" smtClean="0"/>
              <a:t>Race;</a:t>
            </a:r>
            <a:endParaRPr lang="en-US" sz="2300" b="1" dirty="0" smtClean="0"/>
          </a:p>
          <a:p>
            <a:pPr lvl="0">
              <a:spcAft>
                <a:spcPts val="0"/>
              </a:spcAft>
            </a:pPr>
            <a:r>
              <a:rPr lang="en-US" sz="2300" dirty="0" smtClean="0"/>
              <a:t>An employee with a disability;</a:t>
            </a:r>
            <a:endParaRPr lang="en-US" sz="2300" b="1" dirty="0" smtClean="0"/>
          </a:p>
          <a:p>
            <a:pPr lvl="0">
              <a:spcAft>
                <a:spcPts val="0"/>
              </a:spcAft>
            </a:pPr>
            <a:r>
              <a:rPr lang="en-US" sz="2300" dirty="0" smtClean="0"/>
              <a:t>Age;</a:t>
            </a:r>
            <a:endParaRPr lang="en-US" sz="2300" b="1" dirty="0" smtClean="0"/>
          </a:p>
          <a:p>
            <a:pPr lvl="0">
              <a:spcAft>
                <a:spcPts val="0"/>
              </a:spcAft>
            </a:pPr>
            <a:r>
              <a:rPr lang="en-US" sz="2300" dirty="0" smtClean="0"/>
              <a:t>Sexual Orientation;</a:t>
            </a:r>
            <a:endParaRPr lang="en-US" sz="2300" b="1" dirty="0" smtClean="0"/>
          </a:p>
          <a:p>
            <a:pPr lvl="0">
              <a:spcAft>
                <a:spcPts val="0"/>
              </a:spcAft>
            </a:pPr>
            <a:r>
              <a:rPr lang="en-US" sz="2300" dirty="0" smtClean="0"/>
              <a:t>Religion;</a:t>
            </a:r>
            <a:endParaRPr lang="en-US" sz="2300" b="1" dirty="0" smtClean="0"/>
          </a:p>
          <a:p>
            <a:pPr lvl="0">
              <a:spcAft>
                <a:spcPts val="0"/>
              </a:spcAft>
            </a:pPr>
            <a:r>
              <a:rPr lang="en-US" sz="2300" dirty="0" smtClean="0"/>
              <a:t>An employee on FMLA;</a:t>
            </a:r>
            <a:endParaRPr lang="en-US" sz="2300" b="1" dirty="0" smtClean="0"/>
          </a:p>
          <a:p>
            <a:pPr lvl="0">
              <a:spcAft>
                <a:spcPts val="0"/>
              </a:spcAft>
            </a:pPr>
            <a:r>
              <a:rPr lang="en-US" sz="2300" dirty="0" smtClean="0"/>
              <a:t>A pregnant employee; and</a:t>
            </a:r>
            <a:endParaRPr lang="en-US" sz="2300" b="1" dirty="0" smtClean="0"/>
          </a:p>
          <a:p>
            <a:pPr lvl="0">
              <a:spcAft>
                <a:spcPts val="0"/>
              </a:spcAft>
            </a:pPr>
            <a:r>
              <a:rPr lang="en-US" sz="2300" dirty="0" smtClean="0"/>
              <a:t>Whistleblower (an employee who makes a good faith report or is about to report, verbally or in writing, to the employer or appropriate authority an instance of wrongdoing or waste by an employer.)</a:t>
            </a:r>
            <a:endParaRPr lang="en-US" sz="2300" b="1" dirty="0" smtClean="0"/>
          </a:p>
          <a:p>
            <a:pPr>
              <a:buNone/>
            </a:pPr>
            <a:endParaRPr lang="en-US" b="1" dirty="0" smtClean="0"/>
          </a:p>
        </p:txBody>
      </p:sp>
      <p:sp>
        <p:nvSpPr>
          <p:cNvPr id="3" name="Title 2"/>
          <p:cNvSpPr>
            <a:spLocks noGrp="1"/>
          </p:cNvSpPr>
          <p:nvPr>
            <p:ph type="title"/>
          </p:nvPr>
        </p:nvSpPr>
        <p:spPr/>
        <p:txBody>
          <a:bodyPr/>
          <a:lstStyle/>
          <a:p>
            <a:pPr algn="ctr"/>
            <a:r>
              <a:rPr lang="en-US" dirty="0" smtClean="0"/>
              <a:t>Legal Protections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27</a:t>
            </a:fld>
            <a:endParaRPr lang="en-US" dirty="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How Do They Affect My Decisions?</a:t>
            </a:r>
          </a:p>
        </p:txBody>
      </p:sp>
      <p:sp>
        <p:nvSpPr>
          <p:cNvPr id="65539" name="Rectangle 3"/>
          <p:cNvSpPr>
            <a:spLocks noGrp="1"/>
          </p:cNvSpPr>
          <p:nvPr>
            <p:ph type="body" idx="4294967295"/>
          </p:nvPr>
        </p:nvSpPr>
        <p:spPr>
          <a:xfrm>
            <a:off x="457200" y="1460500"/>
            <a:ext cx="8229600" cy="4742180"/>
          </a:xfrm>
        </p:spPr>
        <p:txBody>
          <a:bodyPr/>
          <a:lstStyle/>
          <a:p>
            <a:pPr algn="just">
              <a:spcAft>
                <a:spcPts val="1800"/>
              </a:spcAft>
            </a:pPr>
            <a:r>
              <a:rPr lang="en-US" dirty="0" smtClean="0"/>
              <a:t>Decisions based on an employee’s membership in a protected class are prohibited under these statutes.</a:t>
            </a:r>
          </a:p>
          <a:p>
            <a:pPr algn="just">
              <a:spcAft>
                <a:spcPts val="1800"/>
              </a:spcAft>
            </a:pPr>
            <a:r>
              <a:rPr lang="en-US" dirty="0" smtClean="0"/>
              <a:t>Supervisors must be conscientious as to the reasons and support for each and every corrective or disciplinary action, as well as all termination, suspension, and demotion decisions.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28</a:t>
            </a:fld>
            <a:endParaRPr lang="en-US" dirty="0">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85800" y="1339327"/>
            <a:ext cx="3810000" cy="4814047"/>
          </a:xfrm>
        </p:spPr>
        <p:txBody>
          <a:bodyPr/>
          <a:lstStyle/>
          <a:p>
            <a:pPr>
              <a:spcAft>
                <a:spcPts val="1800"/>
              </a:spcAft>
            </a:pPr>
            <a:r>
              <a:rPr lang="en-US" sz="2000" i="1" dirty="0" smtClean="0"/>
              <a:t>501: The Employee Performance Review Process</a:t>
            </a:r>
          </a:p>
          <a:p>
            <a:pPr lvl="0">
              <a:spcAft>
                <a:spcPts val="1800"/>
              </a:spcAft>
            </a:pPr>
            <a:r>
              <a:rPr lang="en-US" sz="2000" i="1" dirty="0" smtClean="0"/>
              <a:t>533: Beyond the Evaluation: Managing Performance to Increase Caseworker Retentions and Job Satisfaction</a:t>
            </a:r>
          </a:p>
          <a:p>
            <a:pPr lvl="0">
              <a:spcAft>
                <a:spcPts val="1800"/>
              </a:spcAft>
            </a:pPr>
            <a:r>
              <a:rPr lang="en-US" sz="2000" i="1" dirty="0" smtClean="0"/>
              <a:t>533: Supervising Difficult Employees</a:t>
            </a:r>
          </a:p>
          <a:p>
            <a:pPr lvl="0">
              <a:spcAft>
                <a:spcPts val="1800"/>
              </a:spcAft>
            </a:pPr>
            <a:r>
              <a:rPr lang="en-US" sz="2000" i="1" dirty="0" smtClean="0"/>
              <a:t>534: Employee Performance Evaluation</a:t>
            </a:r>
          </a:p>
        </p:txBody>
      </p:sp>
      <p:sp>
        <p:nvSpPr>
          <p:cNvPr id="6" name="Content Placeholder 5"/>
          <p:cNvSpPr>
            <a:spLocks noGrp="1"/>
          </p:cNvSpPr>
          <p:nvPr>
            <p:ph sz="half" idx="2"/>
          </p:nvPr>
        </p:nvSpPr>
        <p:spPr>
          <a:xfrm>
            <a:off x="4648200" y="1324087"/>
            <a:ext cx="3810000" cy="4814047"/>
          </a:xfrm>
        </p:spPr>
        <p:txBody>
          <a:bodyPr/>
          <a:lstStyle/>
          <a:p>
            <a:r>
              <a:rPr lang="en-US" sz="2000" i="1" dirty="0" smtClean="0"/>
              <a:t>535: Management of Conflict</a:t>
            </a:r>
          </a:p>
          <a:p>
            <a:pPr lvl="0"/>
            <a:r>
              <a:rPr lang="en-US" sz="2000" i="1" dirty="0" smtClean="0"/>
              <a:t>540: Supervising through HIPAA, FMLA, and ADA and Privacy</a:t>
            </a:r>
          </a:p>
          <a:p>
            <a:pPr lvl="0"/>
            <a:r>
              <a:rPr lang="en-US" sz="2000" i="1" dirty="0" smtClean="0"/>
              <a:t>540: The Disciplinary Process</a:t>
            </a:r>
          </a:p>
          <a:p>
            <a:pPr lvl="0"/>
            <a:r>
              <a:rPr lang="en-US" sz="2000" i="1" dirty="0" smtClean="0"/>
              <a:t>703: Legal Issues to Consider in Making Hiring Decisions</a:t>
            </a:r>
          </a:p>
          <a:p>
            <a:pPr lvl="0"/>
            <a:r>
              <a:rPr lang="en-US" sz="2000" i="1" dirty="0" smtClean="0"/>
              <a:t>703: The Employee Review Process</a:t>
            </a:r>
          </a:p>
          <a:p>
            <a:pPr lvl="0"/>
            <a:r>
              <a:rPr lang="en-US" sz="2000" i="1" dirty="0" smtClean="0"/>
              <a:t>704: Legal Issues to Consider in Making Firing Decisions</a:t>
            </a:r>
          </a:p>
        </p:txBody>
      </p:sp>
      <p:sp>
        <p:nvSpPr>
          <p:cNvPr id="3" name="Title 2"/>
          <p:cNvSpPr>
            <a:spLocks noGrp="1"/>
          </p:cNvSpPr>
          <p:nvPr>
            <p:ph type="title"/>
          </p:nvPr>
        </p:nvSpPr>
        <p:spPr/>
        <p:txBody>
          <a:bodyPr/>
          <a:lstStyle/>
          <a:p>
            <a:pPr algn="ctr"/>
            <a:r>
              <a:rPr lang="en-US" dirty="0" smtClean="0"/>
              <a:t>Human Resources Trainings</a:t>
            </a:r>
            <a:endParaRPr lang="en-US" dirty="0"/>
          </a:p>
        </p:txBody>
      </p:sp>
      <p:sp>
        <p:nvSpPr>
          <p:cNvPr id="8" name="Slide Number Placeholder 7"/>
          <p:cNvSpPr>
            <a:spLocks noGrp="1"/>
          </p:cNvSpPr>
          <p:nvPr>
            <p:ph type="sldNum" sz="quarter" idx="11"/>
          </p:nvPr>
        </p:nvSpPr>
        <p:spPr/>
        <p:txBody>
          <a:bodyPr/>
          <a:lstStyle/>
          <a:p>
            <a:pPr>
              <a:defRPr/>
            </a:pPr>
            <a:fld id="{7F7BBE67-B3D0-4F17-AB43-0FFFF70BD775}" type="slidenum">
              <a:rPr lang="en-US" smtClean="0"/>
              <a:pPr>
                <a:defRPr/>
              </a:pPr>
              <a:t>29</a:t>
            </a:fld>
            <a:endParaRPr lang="en-US" sz="1400"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4294967295"/>
          </p:nvPr>
        </p:nvSpPr>
        <p:spPr>
          <a:xfrm>
            <a:off x="457200" y="1554480"/>
            <a:ext cx="8229600" cy="4693920"/>
          </a:xfrm>
        </p:spPr>
        <p:txBody>
          <a:bodyPr/>
          <a:lstStyle/>
          <a:p>
            <a:r>
              <a:rPr lang="en-US" i="1" dirty="0" smtClean="0"/>
              <a:t>The Preparatory and Beginning Phases of Child Welfare Supervision</a:t>
            </a:r>
            <a:endParaRPr lang="en-US" sz="1800" dirty="0" smtClean="0"/>
          </a:p>
          <a:p>
            <a:r>
              <a:rPr lang="en-US" i="1" dirty="0" smtClean="0"/>
              <a:t>Living the Mission of Child Welfare</a:t>
            </a:r>
            <a:endParaRPr lang="en-US" sz="1800" dirty="0" smtClean="0"/>
          </a:p>
          <a:p>
            <a:r>
              <a:rPr lang="en-US" i="1" dirty="0" smtClean="0"/>
              <a:t>The Middle/Work Phase of Supervision</a:t>
            </a:r>
            <a:endParaRPr lang="en-US" sz="1800" dirty="0" smtClean="0"/>
          </a:p>
          <a:p>
            <a:r>
              <a:rPr lang="en-US" i="1" dirty="0" smtClean="0"/>
              <a:t>Managing Diversity Through the Employment Process</a:t>
            </a:r>
            <a:endParaRPr lang="en-US" sz="1800" dirty="0" smtClean="0"/>
          </a:p>
          <a:p>
            <a:r>
              <a:rPr lang="en-US" b="1" i="1" dirty="0" smtClean="0"/>
              <a:t>Endings and Transitions/Managing Staff Retention, Satisfaction, and Separation</a:t>
            </a:r>
            <a:endParaRPr lang="en-US" sz="1800" b="1" dirty="0" smtClean="0"/>
          </a:p>
          <a:p>
            <a:pPr lvl="1">
              <a:buFont typeface="Verdana" pitchFamily="34" charset="0"/>
              <a:buNone/>
            </a:pPr>
            <a:endParaRPr lang="en-US" dirty="0" smtClean="0"/>
          </a:p>
          <a:p>
            <a:endParaRPr lang="en-US" dirty="0" smtClean="0"/>
          </a:p>
        </p:txBody>
      </p:sp>
      <p:sp>
        <p:nvSpPr>
          <p:cNvPr id="3" name="Title 2"/>
          <p:cNvSpPr>
            <a:spLocks noGrp="1"/>
          </p:cNvSpPr>
          <p:nvPr>
            <p:ph type="title"/>
          </p:nvPr>
        </p:nvSpPr>
        <p:spPr>
          <a:xfrm>
            <a:off x="470647" y="1128656"/>
            <a:ext cx="8229600" cy="591671"/>
          </a:xfrm>
        </p:spPr>
        <p:txBody>
          <a:bodyPr>
            <a:normAutofit fontScale="90000"/>
          </a:bodyPr>
          <a:lstStyle/>
          <a:p>
            <a:pPr algn="ctr" fontAlgn="auto">
              <a:spcAft>
                <a:spcPts val="0"/>
              </a:spcAft>
              <a:defRPr/>
            </a:pPr>
            <a:r>
              <a:rPr lang="en-US" i="1" dirty="0" smtClean="0"/>
              <a:t>Supervisor Training Series</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r>
              <a:rPr lang="en-US" sz="900" dirty="0" smtClean="0"/>
              <a:t> </a:t>
            </a:r>
            <a:fld id="{8E0BD697-C650-4553-8269-3DAFA0DE6DB9}" type="slidenum">
              <a:rPr lang="en-US" sz="900" smtClean="0"/>
              <a:pPr>
                <a:defRPr/>
              </a:pPr>
              <a:t>3</a:t>
            </a:fld>
            <a:r>
              <a:rPr lang="en-US" sz="900" dirty="0" smtClean="0"/>
              <a:t> </a:t>
            </a:r>
            <a:endParaRPr lang="en-US" sz="900" dirty="0">
              <a:latin typeface="Arial" charset="0"/>
            </a:endParaRPr>
          </a:p>
        </p:txBody>
      </p:sp>
    </p:spTree>
    <p:extLst>
      <p:ext uri="{BB962C8B-B14F-4D97-AF65-F5344CB8AC3E}">
        <p14:creationId xmlns:p14="http://schemas.microsoft.com/office/powerpoint/2010/main" val="3661565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bwMode="auto">
          <a:xfrm>
            <a:off x="470647" y="930536"/>
            <a:ext cx="8229600" cy="591671"/>
          </a:xfrm>
          <a:noFill/>
        </p:spPr>
        <p:txBody>
          <a:bodyPr wrap="square" lIns="91440" tIns="45720" rIns="91440" bIns="45720" numCol="1" anchorCtr="0" compatLnSpc="1">
            <a:prstTxWarp prst="textNoShape">
              <a:avLst/>
            </a:prstTxWarp>
          </a:bodyPr>
          <a:lstStyle/>
          <a:p>
            <a:pPr algn="ctr"/>
            <a:r>
              <a:rPr lang="en-US" dirty="0" smtClean="0">
                <a:effectLst/>
              </a:rPr>
              <a:t>Sample Progressive Discipline Policy</a:t>
            </a:r>
          </a:p>
        </p:txBody>
      </p:sp>
      <p:sp>
        <p:nvSpPr>
          <p:cNvPr id="122883" name="Rectangle 3"/>
          <p:cNvSpPr>
            <a:spLocks noGrp="1"/>
          </p:cNvSpPr>
          <p:nvPr>
            <p:ph type="body" idx="4294967295"/>
          </p:nvPr>
        </p:nvSpPr>
        <p:spPr>
          <a:xfrm>
            <a:off x="457200" y="1783080"/>
            <a:ext cx="8229600" cy="3995420"/>
          </a:xfrm>
        </p:spPr>
        <p:txBody>
          <a:bodyPr/>
          <a:lstStyle/>
          <a:p>
            <a:pPr algn="just">
              <a:lnSpc>
                <a:spcPct val="80000"/>
              </a:lnSpc>
            </a:pPr>
            <a:r>
              <a:rPr lang="en-US" sz="2800" dirty="0" smtClean="0"/>
              <a:t>The following progressive disciplinary system will be imposed when an employee violates a company rule or policy or has a significant performance problem:</a:t>
            </a:r>
          </a:p>
          <a:p>
            <a:pPr algn="just">
              <a:lnSpc>
                <a:spcPct val="80000"/>
              </a:lnSpc>
              <a:buNone/>
            </a:pPr>
            <a:endParaRPr lang="en-US" sz="2800" dirty="0" smtClean="0"/>
          </a:p>
          <a:p>
            <a:pPr lvl="2" algn="just">
              <a:lnSpc>
                <a:spcPct val="80000"/>
              </a:lnSpc>
            </a:pPr>
            <a:r>
              <a:rPr lang="en-US" sz="2800" dirty="0" smtClean="0"/>
              <a:t>(1)  VERBAL WARNING</a:t>
            </a:r>
          </a:p>
          <a:p>
            <a:pPr lvl="2" algn="just">
              <a:lnSpc>
                <a:spcPct val="80000"/>
              </a:lnSpc>
            </a:pPr>
            <a:endParaRPr lang="en-US" sz="2800" dirty="0" smtClean="0"/>
          </a:p>
          <a:p>
            <a:pPr lvl="2" algn="just">
              <a:lnSpc>
                <a:spcPct val="80000"/>
              </a:lnSpc>
            </a:pPr>
            <a:r>
              <a:rPr lang="en-US" sz="2800" dirty="0" smtClean="0"/>
              <a:t>(2)  WRITTEN WARNING</a:t>
            </a:r>
          </a:p>
          <a:p>
            <a:pPr lvl="2" algn="just">
              <a:lnSpc>
                <a:spcPct val="80000"/>
              </a:lnSpc>
            </a:pPr>
            <a:endParaRPr lang="en-US" sz="2800" dirty="0" smtClean="0"/>
          </a:p>
          <a:p>
            <a:pPr lvl="2" algn="just">
              <a:lnSpc>
                <a:spcPct val="80000"/>
              </a:lnSpc>
            </a:pPr>
            <a:r>
              <a:rPr lang="en-US" sz="2800" dirty="0" smtClean="0"/>
              <a:t>(3)  TERMINATION</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30</a:t>
            </a:fld>
            <a:endParaRPr lang="en-US" dirty="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bwMode="auto">
          <a:xfrm>
            <a:off x="470647" y="961016"/>
            <a:ext cx="8229600" cy="591671"/>
          </a:xfrm>
          <a:noFill/>
        </p:spPr>
        <p:txBody>
          <a:bodyPr wrap="square" lIns="91440" tIns="45720" rIns="91440" bIns="45720" numCol="1" anchorCtr="0" compatLnSpc="1">
            <a:prstTxWarp prst="textNoShape">
              <a:avLst/>
            </a:prstTxWarp>
            <a:normAutofit/>
          </a:bodyPr>
          <a:lstStyle/>
          <a:p>
            <a:pPr algn="ctr"/>
            <a:r>
              <a:rPr lang="en-US" dirty="0" smtClean="0">
                <a:effectLst/>
              </a:rPr>
              <a:t>The Legitimate, Nondiscriminatory Reason</a:t>
            </a:r>
          </a:p>
        </p:txBody>
      </p:sp>
      <p:sp>
        <p:nvSpPr>
          <p:cNvPr id="116739" name="Rectangle 3"/>
          <p:cNvSpPr>
            <a:spLocks noGrp="1"/>
          </p:cNvSpPr>
          <p:nvPr>
            <p:ph type="body" idx="4294967295"/>
          </p:nvPr>
        </p:nvSpPr>
        <p:spPr>
          <a:xfrm>
            <a:off x="457200" y="1645920"/>
            <a:ext cx="8229600" cy="4495800"/>
          </a:xfrm>
        </p:spPr>
        <p:txBody>
          <a:bodyPr/>
          <a:lstStyle/>
          <a:p>
            <a:pPr algn="just"/>
            <a:r>
              <a:rPr lang="en-US" dirty="0" smtClean="0"/>
              <a:t>The way to avoid lawsuits is to make termination, suspension, and demotion decisions for legitimate, nondiscriminatory reasons. These include the following:</a:t>
            </a:r>
          </a:p>
          <a:p>
            <a:pPr lvl="2" algn="just"/>
            <a:r>
              <a:rPr lang="en-US" sz="2300" dirty="0" smtClean="0"/>
              <a:t>Attendance problems;</a:t>
            </a:r>
          </a:p>
          <a:p>
            <a:pPr lvl="2" algn="just"/>
            <a:r>
              <a:rPr lang="en-US" sz="2300" dirty="0" smtClean="0"/>
              <a:t>Performance issues; and</a:t>
            </a:r>
          </a:p>
          <a:p>
            <a:pPr lvl="2" algn="just"/>
            <a:r>
              <a:rPr lang="en-US" sz="2300" dirty="0" smtClean="0"/>
              <a:t>Other disciplinary issues.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31</a:t>
            </a:fld>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What Is HIPAA?</a:t>
            </a:r>
          </a:p>
        </p:txBody>
      </p:sp>
      <p:sp>
        <p:nvSpPr>
          <p:cNvPr id="105475" name="Rectangle 3"/>
          <p:cNvSpPr>
            <a:spLocks noGrp="1"/>
          </p:cNvSpPr>
          <p:nvPr>
            <p:ph type="body" idx="4294967295"/>
          </p:nvPr>
        </p:nvSpPr>
        <p:spPr>
          <a:xfrm>
            <a:off x="457200" y="1600200"/>
            <a:ext cx="8229600" cy="4025900"/>
          </a:xfrm>
        </p:spPr>
        <p:txBody>
          <a:bodyPr/>
          <a:lstStyle/>
          <a:p>
            <a:pPr algn="just"/>
            <a:r>
              <a:rPr lang="en-US" dirty="0" smtClean="0"/>
              <a:t>HIPAA is a federal law that sets rules and limitations on who can disclose what medical information regarding individuals and when.</a:t>
            </a:r>
          </a:p>
          <a:p>
            <a:pPr algn="just">
              <a:buFont typeface="Wingdings 3" pitchFamily="18" charset="2"/>
              <a:buNone/>
            </a:pPr>
            <a:endParaRPr lang="en-US" dirty="0" smtClean="0"/>
          </a:p>
          <a:p>
            <a:pPr algn="just"/>
            <a:r>
              <a:rPr lang="en-US" dirty="0" smtClean="0"/>
              <a:t>Medical information includes any record/letter regarding mental health treatment, substance abuse treatment, physical therapy, hospital visits, doctor visits, etc.</a:t>
            </a:r>
          </a:p>
          <a:p>
            <a:pPr>
              <a:buFont typeface="Wingdings 3" pitchFamily="18" charset="2"/>
              <a:buNone/>
            </a:pPr>
            <a:endParaRPr lang="en-US" sz="28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32</a:t>
            </a:fld>
            <a:endParaRPr lang="en-US"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bwMode="auto">
          <a:xfrm>
            <a:off x="470647" y="103721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Protection and Confidentiality of Medical Information</a:t>
            </a:r>
          </a:p>
        </p:txBody>
      </p:sp>
      <p:sp>
        <p:nvSpPr>
          <p:cNvPr id="111619" name="Rectangle 3"/>
          <p:cNvSpPr>
            <a:spLocks noGrp="1"/>
          </p:cNvSpPr>
          <p:nvPr>
            <p:ph type="body" idx="4294967295"/>
          </p:nvPr>
        </p:nvSpPr>
        <p:spPr>
          <a:xfrm>
            <a:off x="457200" y="1874520"/>
            <a:ext cx="8229600" cy="4526280"/>
          </a:xfrm>
        </p:spPr>
        <p:txBody>
          <a:bodyPr/>
          <a:lstStyle/>
          <a:p>
            <a:pPr algn="just">
              <a:spcAft>
                <a:spcPts val="1800"/>
              </a:spcAft>
            </a:pPr>
            <a:r>
              <a:rPr lang="en-US" dirty="0" smtClean="0"/>
              <a:t>Medical information must be kept confidential even if it does not contain a medical diagnosis or treatment course or is not generated by a health care professional.</a:t>
            </a:r>
          </a:p>
          <a:p>
            <a:pPr algn="just">
              <a:spcAft>
                <a:spcPts val="1800"/>
              </a:spcAft>
            </a:pPr>
            <a:r>
              <a:rPr lang="en-US" dirty="0" smtClean="0"/>
              <a:t>Keep medical information in a separate file from regular personnel files that is only accessible to designated officials.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33</a:t>
            </a:fld>
            <a:endParaRPr lang="en-US" dirty="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470647" y="96101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My Employees Keep Asking What Happened to John Doe…</a:t>
            </a:r>
          </a:p>
        </p:txBody>
      </p:sp>
      <p:sp>
        <p:nvSpPr>
          <p:cNvPr id="124931" name="Rectangle 3"/>
          <p:cNvSpPr>
            <a:spLocks noGrp="1"/>
          </p:cNvSpPr>
          <p:nvPr>
            <p:ph type="body" idx="4294967295"/>
          </p:nvPr>
        </p:nvSpPr>
        <p:spPr>
          <a:xfrm>
            <a:off x="457200" y="1783080"/>
            <a:ext cx="8229600" cy="4528820"/>
          </a:xfrm>
        </p:spPr>
        <p:txBody>
          <a:bodyPr/>
          <a:lstStyle/>
          <a:p>
            <a:pPr algn="just">
              <a:spcAft>
                <a:spcPts val="1800"/>
              </a:spcAft>
              <a:buNone/>
            </a:pPr>
            <a:r>
              <a:rPr lang="en-US" sz="2400" dirty="0" smtClean="0"/>
              <a:t>Only if no employer policy around disclosure exists: </a:t>
            </a:r>
          </a:p>
          <a:p>
            <a:pPr algn="just">
              <a:spcAft>
                <a:spcPts val="1800"/>
              </a:spcAft>
            </a:pPr>
            <a:r>
              <a:rPr lang="en-US" sz="2400" dirty="0" smtClean="0"/>
              <a:t>Do not shy away from the question – uncertainty and a lack of communication fosters gossip that may be worse than the actual truth;</a:t>
            </a:r>
          </a:p>
          <a:p>
            <a:pPr algn="just">
              <a:spcAft>
                <a:spcPts val="1800"/>
              </a:spcAft>
            </a:pPr>
            <a:r>
              <a:rPr lang="en-US" sz="2400" dirty="0" smtClean="0"/>
              <a:t>Be sensitive to how any information you may give regarding the separation could impact the departing employee’s reputation and/or feelings toward the agency; and</a:t>
            </a:r>
          </a:p>
          <a:p>
            <a:pPr algn="just">
              <a:spcAft>
                <a:spcPts val="1800"/>
              </a:spcAft>
            </a:pPr>
            <a:r>
              <a:rPr lang="en-US" sz="2400" dirty="0" smtClean="0"/>
              <a:t>Do not give the “whole” truth with all the gory details.</a:t>
            </a:r>
          </a:p>
          <a:p>
            <a:endParaRPr lang="en-US" sz="24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34</a:t>
            </a:fld>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bwMode="auto">
          <a:xfrm>
            <a:off x="470647" y="96101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No One is Talking to Me, But They Are Talking to Each Other</a:t>
            </a:r>
          </a:p>
        </p:txBody>
      </p:sp>
      <p:sp>
        <p:nvSpPr>
          <p:cNvPr id="125955" name="Rectangle 3"/>
          <p:cNvSpPr>
            <a:spLocks noGrp="1"/>
          </p:cNvSpPr>
          <p:nvPr>
            <p:ph type="body" idx="4294967295"/>
          </p:nvPr>
        </p:nvSpPr>
        <p:spPr>
          <a:xfrm>
            <a:off x="470645" y="1798320"/>
            <a:ext cx="8247888" cy="4400774"/>
          </a:xfrm>
        </p:spPr>
        <p:txBody>
          <a:bodyPr/>
          <a:lstStyle/>
          <a:p>
            <a:pPr algn="just"/>
            <a:r>
              <a:rPr lang="en-US" sz="2400" dirty="0" smtClean="0"/>
              <a:t>“Root problems” that foster gossip in the workplace:</a:t>
            </a:r>
          </a:p>
          <a:p>
            <a:pPr lvl="2" algn="just"/>
            <a:r>
              <a:rPr lang="en-US" sz="2000" dirty="0" smtClean="0"/>
              <a:t>Lack of communication from management, whether it involves good or bad information;</a:t>
            </a:r>
          </a:p>
          <a:p>
            <a:pPr lvl="2" algn="just"/>
            <a:r>
              <a:rPr lang="en-US" sz="2000" dirty="0" smtClean="0"/>
              <a:t>Employee ignorance of the consequences of gossip;</a:t>
            </a:r>
          </a:p>
          <a:p>
            <a:pPr lvl="2" algn="just"/>
            <a:r>
              <a:rPr lang="en-US" sz="2000" dirty="0" smtClean="0"/>
              <a:t>Lack of respect for management, and/or enforcement of rules by management</a:t>
            </a:r>
          </a:p>
          <a:p>
            <a:pPr lvl="2" algn="just"/>
            <a:r>
              <a:rPr lang="en-US" sz="2000" dirty="0" smtClean="0"/>
              <a:t>Competition among employees;</a:t>
            </a:r>
          </a:p>
          <a:p>
            <a:pPr lvl="2" algn="just"/>
            <a:r>
              <a:rPr lang="en-US" sz="2000" dirty="0" smtClean="0"/>
              <a:t>Cliques that are allowed to form and congregate regularly;</a:t>
            </a:r>
          </a:p>
          <a:p>
            <a:pPr lvl="2" algn="just"/>
            <a:r>
              <a:rPr lang="en-US" sz="2000" dirty="0" smtClean="0"/>
              <a:t>Hesitance by employees to complain about the effects of rumor-mongering; and</a:t>
            </a:r>
          </a:p>
          <a:p>
            <a:pPr lvl="2" algn="just"/>
            <a:r>
              <a:rPr lang="en-US" sz="2000" dirty="0" smtClean="0"/>
              <a:t>Uncertainty in the workplace.  </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35</a:t>
            </a:fld>
            <a:endParaRPr lang="en-US" dirty="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Managing Gossip</a:t>
            </a:r>
          </a:p>
        </p:txBody>
      </p:sp>
      <p:sp>
        <p:nvSpPr>
          <p:cNvPr id="126979" name="Rectangle 3"/>
          <p:cNvSpPr>
            <a:spLocks noGrp="1"/>
          </p:cNvSpPr>
          <p:nvPr>
            <p:ph type="body" idx="4294967295"/>
          </p:nvPr>
        </p:nvSpPr>
        <p:spPr>
          <a:xfrm>
            <a:off x="457200" y="1371600"/>
            <a:ext cx="8229600" cy="4864100"/>
          </a:xfrm>
        </p:spPr>
        <p:txBody>
          <a:bodyPr/>
          <a:lstStyle/>
          <a:p>
            <a:pPr algn="just">
              <a:spcAft>
                <a:spcPts val="600"/>
              </a:spcAft>
            </a:pPr>
            <a:r>
              <a:rPr lang="en-US" sz="2400" dirty="0" smtClean="0"/>
              <a:t>Define what gossip means to your agency, and impose rules based on that definition;</a:t>
            </a:r>
          </a:p>
          <a:p>
            <a:pPr algn="just">
              <a:spcAft>
                <a:spcPts val="600"/>
              </a:spcAft>
            </a:pPr>
            <a:r>
              <a:rPr lang="en-US" sz="2400" dirty="0" smtClean="0"/>
              <a:t>Reinforce the policy regarding gossip in the workplace regularly with employees;</a:t>
            </a:r>
          </a:p>
          <a:p>
            <a:pPr algn="just">
              <a:spcAft>
                <a:spcPts val="600"/>
              </a:spcAft>
            </a:pPr>
            <a:r>
              <a:rPr lang="en-US" sz="2400" dirty="0" smtClean="0"/>
              <a:t>Use performance appraisals to address questions of gossip that do not reach the disciplinary levels.; </a:t>
            </a:r>
          </a:p>
          <a:p>
            <a:pPr algn="just">
              <a:spcAft>
                <a:spcPts val="600"/>
              </a:spcAft>
            </a:pPr>
            <a:r>
              <a:rPr lang="en-US" sz="2400" dirty="0" smtClean="0"/>
              <a:t>Assign more work;</a:t>
            </a:r>
          </a:p>
          <a:p>
            <a:pPr algn="just">
              <a:spcAft>
                <a:spcPts val="600"/>
              </a:spcAft>
            </a:pPr>
            <a:r>
              <a:rPr lang="en-US" sz="2400" dirty="0" smtClean="0"/>
              <a:t>Educate employees on how they prevent rumors about themselves; and</a:t>
            </a:r>
          </a:p>
          <a:p>
            <a:pPr algn="just">
              <a:spcAft>
                <a:spcPts val="600"/>
              </a:spcAft>
            </a:pPr>
            <a:r>
              <a:rPr lang="en-US" sz="2400" dirty="0" smtClean="0"/>
              <a:t>Go through the DAPIM™ process and address the “root problems”  (APHSA, 2009).</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36</a:t>
            </a:fld>
            <a:endParaRPr lang="en-US" dirty="0">
              <a:latin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bwMode="auto">
          <a:xfrm>
            <a:off x="470647" y="884816"/>
            <a:ext cx="8229600" cy="591671"/>
          </a:xfrm>
          <a:noFill/>
        </p:spPr>
        <p:txBody>
          <a:bodyPr wrap="square" lIns="91440" tIns="45720" rIns="91440" bIns="45720" numCol="1" anchorCtr="0" compatLnSpc="1">
            <a:prstTxWarp prst="textNoShape">
              <a:avLst/>
            </a:prstTxWarp>
          </a:bodyPr>
          <a:lstStyle/>
          <a:p>
            <a:pPr algn="ctr"/>
            <a:r>
              <a:rPr lang="en-US" dirty="0" smtClean="0">
                <a:effectLst/>
              </a:rPr>
              <a:t>What Happens If I Get a Reference Call?</a:t>
            </a:r>
          </a:p>
        </p:txBody>
      </p:sp>
      <p:sp>
        <p:nvSpPr>
          <p:cNvPr id="128003" name="Rectangle 3"/>
          <p:cNvSpPr>
            <a:spLocks noGrp="1"/>
          </p:cNvSpPr>
          <p:nvPr>
            <p:ph type="body" idx="4294967295"/>
          </p:nvPr>
        </p:nvSpPr>
        <p:spPr>
          <a:xfrm>
            <a:off x="457200" y="1524000"/>
            <a:ext cx="8229600" cy="4572000"/>
          </a:xfrm>
        </p:spPr>
        <p:txBody>
          <a:bodyPr/>
          <a:lstStyle/>
          <a:p>
            <a:pPr algn="just"/>
            <a:r>
              <a:rPr lang="en-US" sz="2400" dirty="0" smtClean="0"/>
              <a:t>Employers are immune from defamation claims for providing information to a prospective employer regarding </a:t>
            </a:r>
            <a:r>
              <a:rPr lang="en-US" sz="2400" u="sng" dirty="0" smtClean="0"/>
              <a:t>job performance</a:t>
            </a:r>
            <a:r>
              <a:rPr lang="en-US" sz="2400" dirty="0" smtClean="0"/>
              <a:t>, unless the employee can show by clear and convincing evidence that the employer:</a:t>
            </a:r>
          </a:p>
          <a:p>
            <a:pPr lvl="2" algn="just"/>
            <a:r>
              <a:rPr lang="en-US" sz="2000" dirty="0" smtClean="0"/>
              <a:t>Disclosed information that they knew was false or should have known was false;</a:t>
            </a:r>
          </a:p>
          <a:p>
            <a:pPr lvl="2" algn="just"/>
            <a:r>
              <a:rPr lang="en-US" sz="2000" dirty="0" smtClean="0"/>
              <a:t>Knowingly disclosed materially misleading information;</a:t>
            </a:r>
          </a:p>
          <a:p>
            <a:pPr lvl="2" algn="just"/>
            <a:r>
              <a:rPr lang="en-US" sz="2000" dirty="0" smtClean="0"/>
              <a:t>Recklessly disclosed false information; or</a:t>
            </a:r>
          </a:p>
          <a:p>
            <a:pPr lvl="2" algn="just"/>
            <a:r>
              <a:rPr lang="en-US" sz="2000" dirty="0" smtClean="0"/>
              <a:t>Disclosed information the disclosure of which was prohibited by law.</a:t>
            </a:r>
          </a:p>
        </p:txBody>
      </p:sp>
      <p:sp>
        <p:nvSpPr>
          <p:cNvPr id="4" name="Right Arrow 3"/>
          <p:cNvSpPr/>
          <p:nvPr/>
        </p:nvSpPr>
        <p:spPr>
          <a:xfrm>
            <a:off x="7086600" y="5334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37</a:t>
            </a:fld>
            <a:endParaRPr lang="en-US" dirty="0">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bwMode="auto">
          <a:xfrm>
            <a:off x="470647" y="105245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What Happens If I Get a Reference Call? (continued)</a:t>
            </a:r>
          </a:p>
        </p:txBody>
      </p:sp>
      <p:sp>
        <p:nvSpPr>
          <p:cNvPr id="129027" name="Rectangle 3"/>
          <p:cNvSpPr>
            <a:spLocks noGrp="1"/>
          </p:cNvSpPr>
          <p:nvPr>
            <p:ph type="body" idx="4294967295"/>
          </p:nvPr>
        </p:nvSpPr>
        <p:spPr>
          <a:xfrm>
            <a:off x="457200" y="1767840"/>
            <a:ext cx="8229600" cy="4251960"/>
          </a:xfrm>
        </p:spPr>
        <p:txBody>
          <a:bodyPr/>
          <a:lstStyle/>
          <a:p>
            <a:pPr algn="just">
              <a:spcAft>
                <a:spcPts val="1800"/>
              </a:spcAft>
            </a:pPr>
            <a:r>
              <a:rPr lang="en-US" sz="2800" dirty="0" smtClean="0"/>
              <a:t>Confirm dates of employment, job title, and rate of pay.</a:t>
            </a:r>
          </a:p>
          <a:p>
            <a:pPr algn="just">
              <a:spcAft>
                <a:spcPts val="1800"/>
              </a:spcAft>
            </a:pPr>
            <a:r>
              <a:rPr lang="en-US" sz="2800" dirty="0" smtClean="0"/>
              <a:t>Eligibility for rehire.</a:t>
            </a:r>
          </a:p>
          <a:p>
            <a:pPr algn="just">
              <a:spcAft>
                <a:spcPts val="1800"/>
              </a:spcAft>
            </a:pPr>
            <a:r>
              <a:rPr lang="en-US" sz="2800" dirty="0" smtClean="0"/>
              <a:t>Negotiate with the employee regarding a standard reference letter to be provided in response to a reference request.</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38</a:t>
            </a:fld>
            <a:endParaRPr lang="en-US" dirty="0">
              <a:latin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539240"/>
            <a:ext cx="8247888" cy="4659854"/>
          </a:xfrm>
        </p:spPr>
        <p:txBody>
          <a:bodyPr/>
          <a:lstStyle/>
          <a:p>
            <a:pPr>
              <a:spcAft>
                <a:spcPts val="5400"/>
              </a:spcAft>
            </a:pPr>
            <a:r>
              <a:rPr lang="en-US" b="1" dirty="0" smtClean="0"/>
              <a:t>Administrative Supervision</a:t>
            </a:r>
          </a:p>
          <a:p>
            <a:pPr>
              <a:spcAft>
                <a:spcPts val="5400"/>
              </a:spcAft>
            </a:pPr>
            <a:r>
              <a:rPr lang="en-US" dirty="0" smtClean="0"/>
              <a:t>Educational Supervision</a:t>
            </a:r>
          </a:p>
          <a:p>
            <a:pPr>
              <a:spcAft>
                <a:spcPts val="5400"/>
              </a:spcAft>
            </a:pPr>
            <a:r>
              <a:rPr lang="en-US" b="1" dirty="0" smtClean="0"/>
              <a:t>Clinical Supervision</a:t>
            </a:r>
            <a:endParaRPr lang="en-US" b="1" dirty="0"/>
          </a:p>
        </p:txBody>
      </p:sp>
      <p:sp>
        <p:nvSpPr>
          <p:cNvPr id="3" name="Title 2"/>
          <p:cNvSpPr>
            <a:spLocks noGrp="1"/>
          </p:cNvSpPr>
          <p:nvPr>
            <p:ph type="title"/>
          </p:nvPr>
        </p:nvSpPr>
        <p:spPr>
          <a:xfrm>
            <a:off x="470647" y="869576"/>
            <a:ext cx="8229600" cy="591671"/>
          </a:xfrm>
        </p:spPr>
        <p:txBody>
          <a:bodyPr/>
          <a:lstStyle/>
          <a:p>
            <a:pPr algn="ctr"/>
            <a:r>
              <a:rPr lang="en-US" sz="2400" dirty="0" smtClean="0"/>
              <a:t>Roles of Supervision</a:t>
            </a:r>
            <a:endParaRPr lang="en-US" sz="2400"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39</a:t>
            </a:fld>
            <a:endParaRPr lang="en-US" dirty="0">
              <a:latin typeface="Arial" charset="0"/>
            </a:endParaRPr>
          </a:p>
        </p:txBody>
      </p:sp>
    </p:spTree>
    <p:extLst>
      <p:ext uri="{BB962C8B-B14F-4D97-AF65-F5344CB8AC3E}">
        <p14:creationId xmlns:p14="http://schemas.microsoft.com/office/powerpoint/2010/main" val="199786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539240"/>
            <a:ext cx="8247888" cy="4659854"/>
          </a:xfrm>
        </p:spPr>
        <p:txBody>
          <a:bodyPr/>
          <a:lstStyle/>
          <a:p>
            <a:pPr>
              <a:spcAft>
                <a:spcPts val="5400"/>
              </a:spcAft>
            </a:pPr>
            <a:r>
              <a:rPr lang="en-US" b="1" dirty="0" smtClean="0"/>
              <a:t>Administrative Supervision</a:t>
            </a:r>
          </a:p>
          <a:p>
            <a:pPr>
              <a:spcAft>
                <a:spcPts val="5400"/>
              </a:spcAft>
            </a:pPr>
            <a:r>
              <a:rPr lang="en-US" dirty="0" smtClean="0"/>
              <a:t>Educational Supervision</a:t>
            </a:r>
          </a:p>
          <a:p>
            <a:pPr>
              <a:spcAft>
                <a:spcPts val="5400"/>
              </a:spcAft>
            </a:pPr>
            <a:r>
              <a:rPr lang="en-US" b="1" dirty="0" smtClean="0"/>
              <a:t>Clinical Supervision</a:t>
            </a:r>
            <a:endParaRPr lang="en-US" b="1" dirty="0"/>
          </a:p>
        </p:txBody>
      </p:sp>
      <p:sp>
        <p:nvSpPr>
          <p:cNvPr id="3" name="Title 2"/>
          <p:cNvSpPr>
            <a:spLocks noGrp="1"/>
          </p:cNvSpPr>
          <p:nvPr>
            <p:ph type="title"/>
          </p:nvPr>
        </p:nvSpPr>
        <p:spPr>
          <a:xfrm>
            <a:off x="470647" y="869576"/>
            <a:ext cx="8229600" cy="591671"/>
          </a:xfrm>
        </p:spPr>
        <p:txBody>
          <a:bodyPr/>
          <a:lstStyle/>
          <a:p>
            <a:pPr algn="ctr"/>
            <a:r>
              <a:rPr lang="en-US" sz="2400" dirty="0" smtClean="0"/>
              <a:t>Roles of Supervision</a:t>
            </a:r>
            <a:endParaRPr lang="en-US" sz="2400"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extLst>
      <p:ext uri="{BB962C8B-B14F-4D97-AF65-F5344CB8AC3E}">
        <p14:creationId xmlns:p14="http://schemas.microsoft.com/office/powerpoint/2010/main" val="3022265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905000"/>
            <a:ext cx="8247888" cy="4294094"/>
          </a:xfrm>
        </p:spPr>
        <p:txBody>
          <a:bodyPr>
            <a:normAutofit/>
          </a:bodyPr>
          <a:lstStyle/>
          <a:p>
            <a:pPr>
              <a:spcAft>
                <a:spcPts val="1800"/>
              </a:spcAft>
            </a:pPr>
            <a:r>
              <a:rPr lang="en-US" dirty="0" smtClean="0"/>
              <a:t>Both issues have similar roots.  Both issues involve the cumulative effects of stress.  Both issues elicit similar responses from affected employees.</a:t>
            </a:r>
          </a:p>
          <a:p>
            <a:pPr>
              <a:spcAft>
                <a:spcPts val="1800"/>
              </a:spcAft>
            </a:pPr>
            <a:r>
              <a:rPr lang="en-US" dirty="0" smtClean="0"/>
              <a:t>While secondary trauma deals with secondary exposure to clients’ trauma, burnout adds the daily stressors of functioning in the overall workplace.</a:t>
            </a:r>
            <a:endParaRPr lang="en-US" dirty="0"/>
          </a:p>
        </p:txBody>
      </p:sp>
      <p:sp>
        <p:nvSpPr>
          <p:cNvPr id="3" name="Title 2"/>
          <p:cNvSpPr>
            <a:spLocks noGrp="1"/>
          </p:cNvSpPr>
          <p:nvPr>
            <p:ph type="title"/>
          </p:nvPr>
        </p:nvSpPr>
        <p:spPr>
          <a:xfrm>
            <a:off x="411480" y="1066800"/>
            <a:ext cx="8199120" cy="792162"/>
          </a:xfrm>
        </p:spPr>
        <p:txBody>
          <a:bodyPr>
            <a:normAutofit fontScale="90000"/>
          </a:bodyPr>
          <a:lstStyle/>
          <a:p>
            <a:pPr algn="ctr"/>
            <a:r>
              <a:rPr lang="en-US" sz="3000" dirty="0" smtClean="0"/>
              <a:t>Burnout and Secondary Trauma - What’s the Difference?</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40</a:t>
            </a:fld>
            <a:endParaRPr lang="en-US" dirty="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981200"/>
            <a:ext cx="8229600" cy="4267200"/>
          </a:xfrm>
          <a:noFill/>
        </p:spPr>
        <p:txBody>
          <a:bodyPr>
            <a:normAutofit/>
          </a:bodyPr>
          <a:lstStyle/>
          <a:p>
            <a:pPr lvl="1">
              <a:buNone/>
            </a:pPr>
            <a:r>
              <a:rPr lang="en-US" dirty="0" smtClean="0"/>
              <a:t> “The fact is that people are good. Give people affection and security, and they will give affection and be secure in their feelings and their behavior. “ </a:t>
            </a:r>
          </a:p>
          <a:p>
            <a:pPr lvl="1">
              <a:buNone/>
            </a:pPr>
            <a:r>
              <a:rPr lang="en-US" dirty="0" smtClean="0"/>
              <a:t>						- Abraham Maslow</a:t>
            </a:r>
            <a:r>
              <a:rPr lang="en-US" dirty="0" smtClean="0">
                <a:solidFill>
                  <a:schemeClr val="accent1">
                    <a:lumMod val="40000"/>
                    <a:lumOff val="60000"/>
                  </a:schemeClr>
                </a:solidFill>
              </a:rPr>
              <a:t> </a:t>
            </a:r>
            <a:endParaRPr lang="en-US" dirty="0" smtClean="0"/>
          </a:p>
          <a:p>
            <a:endParaRPr lang="en-US" dirty="0"/>
          </a:p>
        </p:txBody>
      </p:sp>
      <p:sp>
        <p:nvSpPr>
          <p:cNvPr id="3" name="Title 2"/>
          <p:cNvSpPr>
            <a:spLocks noGrp="1"/>
          </p:cNvSpPr>
          <p:nvPr>
            <p:ph type="title"/>
          </p:nvPr>
        </p:nvSpPr>
        <p:spPr>
          <a:xfrm>
            <a:off x="457200" y="899478"/>
            <a:ext cx="8229600" cy="1066482"/>
          </a:xfrm>
        </p:spPr>
        <p:txBody>
          <a:bodyPr>
            <a:normAutofit fontScale="90000"/>
          </a:bodyPr>
          <a:lstStyle/>
          <a:p>
            <a:pPr algn="ctr"/>
            <a:r>
              <a:rPr lang="en-US" i="1" dirty="0" smtClean="0"/>
              <a:t/>
            </a:r>
            <a:br>
              <a:rPr lang="en-US" i="1" dirty="0" smtClean="0"/>
            </a:br>
            <a:r>
              <a:rPr lang="en-US" sz="3000" b="0" i="1" dirty="0" smtClean="0"/>
              <a:t>Endings and Transitions</a:t>
            </a:r>
            <a:r>
              <a:rPr lang="en-US" sz="3000" i="1" dirty="0" smtClean="0"/>
              <a:t>/Managing Staff Retention, Satisfaction </a:t>
            </a:r>
            <a:r>
              <a:rPr lang="en-US" sz="3000" b="0" i="1" dirty="0" smtClean="0"/>
              <a:t>and Separation</a:t>
            </a:r>
            <a:r>
              <a:rPr lang="en-US" sz="2000" dirty="0" smtClean="0"/>
              <a:t/>
            </a:r>
            <a:br>
              <a:rPr lang="en-US" sz="2000" dirty="0" smtClean="0"/>
            </a:b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41</a:t>
            </a:fld>
            <a:endParaRPr lang="en-US" dirty="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630680"/>
            <a:ext cx="8247888" cy="4568414"/>
          </a:xfrm>
        </p:spPr>
        <p:txBody>
          <a:bodyPr>
            <a:normAutofit/>
          </a:bodyPr>
          <a:lstStyle/>
          <a:p>
            <a:pPr>
              <a:spcAft>
                <a:spcPts val="1800"/>
              </a:spcAft>
            </a:pPr>
            <a:r>
              <a:rPr lang="en-US" dirty="0" smtClean="0"/>
              <a:t>Our exposure to secondary trauma is a process that occurs from ongoing, repeated exposure to trauma, suffering and tragedy. </a:t>
            </a:r>
          </a:p>
          <a:p>
            <a:pPr>
              <a:spcAft>
                <a:spcPts val="1800"/>
              </a:spcAft>
            </a:pPr>
            <a:r>
              <a:rPr lang="en-US" dirty="0" smtClean="0"/>
              <a:t>The effect will be cumulative, like exposure to radiation.</a:t>
            </a:r>
          </a:p>
          <a:p>
            <a:pPr>
              <a:spcAft>
                <a:spcPts val="1800"/>
              </a:spcAft>
            </a:pPr>
            <a:r>
              <a:rPr lang="en-US" dirty="0" smtClean="0"/>
              <a:t>It happens to employees as they are exposed to cruelty, grief and loss over time.  It creates discernable changes in the employees in their physical health, psychological health and spiritual well being. </a:t>
            </a:r>
            <a:endParaRPr lang="en-US" dirty="0"/>
          </a:p>
        </p:txBody>
      </p:sp>
      <p:sp>
        <p:nvSpPr>
          <p:cNvPr id="3" name="Title 2"/>
          <p:cNvSpPr>
            <a:spLocks noGrp="1"/>
          </p:cNvSpPr>
          <p:nvPr>
            <p:ph type="title"/>
          </p:nvPr>
        </p:nvSpPr>
        <p:spPr>
          <a:xfrm>
            <a:off x="470647" y="976256"/>
            <a:ext cx="8229600" cy="591671"/>
          </a:xfrm>
        </p:spPr>
        <p:txBody>
          <a:bodyPr/>
          <a:lstStyle/>
          <a:p>
            <a:pPr algn="ctr"/>
            <a:r>
              <a:rPr lang="en-US" dirty="0" smtClean="0"/>
              <a:t>What is This?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42</a:t>
            </a:fld>
            <a:endParaRPr lang="en-US" dirty="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722120"/>
            <a:ext cx="8247888" cy="4476974"/>
          </a:xfrm>
        </p:spPr>
        <p:txBody>
          <a:bodyPr>
            <a:normAutofit/>
          </a:bodyPr>
          <a:lstStyle/>
          <a:p>
            <a:pPr>
              <a:spcAft>
                <a:spcPts val="1800"/>
              </a:spcAft>
            </a:pPr>
            <a:r>
              <a:rPr lang="en-US" sz="2800" dirty="0" smtClean="0"/>
              <a:t>Secondary trauma occurs because your employees care about those they serve.  The employees feel committed to and responsible for helping those they serve.</a:t>
            </a:r>
          </a:p>
          <a:p>
            <a:pPr>
              <a:spcAft>
                <a:spcPts val="1800"/>
              </a:spcAft>
            </a:pPr>
            <a:r>
              <a:rPr lang="en-US" sz="2800" dirty="0" smtClean="0"/>
              <a:t>Secondary trauma occurs because the employee’s long-held beliefs about institutional justice, religion and/or personal vulnerability are placed under attack.</a:t>
            </a:r>
          </a:p>
          <a:p>
            <a:endParaRPr lang="en-US" sz="2800" dirty="0"/>
          </a:p>
        </p:txBody>
      </p:sp>
      <p:sp>
        <p:nvSpPr>
          <p:cNvPr id="3" name="Title 2"/>
          <p:cNvSpPr>
            <a:spLocks noGrp="1"/>
          </p:cNvSpPr>
          <p:nvPr>
            <p:ph type="title"/>
          </p:nvPr>
        </p:nvSpPr>
        <p:spPr>
          <a:xfrm>
            <a:off x="470647" y="1021976"/>
            <a:ext cx="8229600" cy="591671"/>
          </a:xfrm>
        </p:spPr>
        <p:txBody>
          <a:bodyPr/>
          <a:lstStyle/>
          <a:p>
            <a:pPr algn="ctr"/>
            <a:r>
              <a:rPr lang="en-US" dirty="0" smtClean="0"/>
              <a:t>Why Does This Happen?</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43</a:t>
            </a:fld>
            <a:endParaRPr lang="en-US" dirty="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676400"/>
            <a:ext cx="8229600" cy="4864291"/>
          </a:xfrm>
        </p:spPr>
        <p:txBody>
          <a:bodyPr>
            <a:normAutofit/>
          </a:bodyPr>
          <a:lstStyle/>
          <a:p>
            <a:pPr>
              <a:spcAft>
                <a:spcPts val="1800"/>
              </a:spcAft>
            </a:pPr>
            <a:r>
              <a:rPr lang="en-US" dirty="0" smtClean="0"/>
              <a:t>People who tend to avoid problems or difficult feelings;</a:t>
            </a:r>
          </a:p>
          <a:p>
            <a:pPr>
              <a:spcAft>
                <a:spcPts val="1800"/>
              </a:spcAft>
            </a:pPr>
            <a:r>
              <a:rPr lang="en-US" dirty="0" smtClean="0"/>
              <a:t>Employees who have personally experienced trauma;</a:t>
            </a:r>
          </a:p>
          <a:p>
            <a:pPr>
              <a:spcAft>
                <a:spcPts val="1800"/>
              </a:spcAft>
            </a:pPr>
            <a:r>
              <a:rPr lang="en-US" dirty="0" smtClean="0"/>
              <a:t>People whose work is their whole life;</a:t>
            </a:r>
          </a:p>
          <a:p>
            <a:pPr>
              <a:spcAft>
                <a:spcPts val="1800"/>
              </a:spcAft>
            </a:pPr>
            <a:r>
              <a:rPr lang="en-US" dirty="0" smtClean="0"/>
              <a:t>People with no strong social support network;</a:t>
            </a:r>
          </a:p>
          <a:p>
            <a:pPr>
              <a:spcAft>
                <a:spcPts val="1800"/>
              </a:spcAft>
            </a:pPr>
            <a:r>
              <a:rPr lang="en-US" dirty="0" smtClean="0"/>
              <a:t>People with increased exposure to intense traumatic stress (primary or secondary);</a:t>
            </a:r>
          </a:p>
          <a:p>
            <a:endParaRPr lang="en-US" sz="2800" dirty="0" smtClean="0"/>
          </a:p>
        </p:txBody>
      </p:sp>
      <p:sp>
        <p:nvSpPr>
          <p:cNvPr id="3" name="Title 2"/>
          <p:cNvSpPr>
            <a:spLocks noGrp="1"/>
          </p:cNvSpPr>
          <p:nvPr>
            <p:ph type="title"/>
          </p:nvPr>
        </p:nvSpPr>
        <p:spPr>
          <a:xfrm>
            <a:off x="470647" y="1098176"/>
            <a:ext cx="8229600" cy="591671"/>
          </a:xfrm>
        </p:spPr>
        <p:txBody>
          <a:bodyPr/>
          <a:lstStyle/>
          <a:p>
            <a:pPr algn="ctr"/>
            <a:r>
              <a:rPr lang="en-US" dirty="0" smtClean="0"/>
              <a:t>Who is Most at Risk?</a:t>
            </a:r>
            <a:endParaRPr lang="en-US" dirty="0"/>
          </a:p>
        </p:txBody>
      </p:sp>
      <p:sp>
        <p:nvSpPr>
          <p:cNvPr id="6" name="Right Arrow 5"/>
          <p:cNvSpPr/>
          <p:nvPr/>
        </p:nvSpPr>
        <p:spPr>
          <a:xfrm>
            <a:off x="7010400" y="5486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1"/>
          </p:nvPr>
        </p:nvSpPr>
        <p:spPr/>
        <p:txBody>
          <a:bodyPr/>
          <a:lstStyle/>
          <a:p>
            <a:pPr>
              <a:defRPr/>
            </a:pPr>
            <a:fld id="{8E0BD697-C650-4553-8269-3DAFA0DE6DB9}" type="slidenum">
              <a:rPr lang="en-US" smtClean="0"/>
              <a:pPr>
                <a:defRPr/>
              </a:pPr>
              <a:t>44</a:t>
            </a:fld>
            <a:endParaRPr lang="en-US" dirty="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676400"/>
            <a:ext cx="8229600" cy="4864291"/>
          </a:xfrm>
        </p:spPr>
        <p:txBody>
          <a:bodyPr>
            <a:normAutofit/>
          </a:bodyPr>
          <a:lstStyle/>
          <a:p>
            <a:pPr>
              <a:spcAft>
                <a:spcPts val="1800"/>
              </a:spcAft>
            </a:pPr>
            <a:r>
              <a:rPr lang="en-US" sz="2800" dirty="0" smtClean="0"/>
              <a:t>People without a strong sense of purpose, hope or meaning in their lives;</a:t>
            </a:r>
          </a:p>
          <a:p>
            <a:pPr>
              <a:spcAft>
                <a:spcPts val="1800"/>
              </a:spcAft>
            </a:pPr>
            <a:r>
              <a:rPr lang="en-US" sz="2800" dirty="0" smtClean="0"/>
              <a:t>People experiencing high levels of stress/other problems in their lives;</a:t>
            </a:r>
          </a:p>
          <a:p>
            <a:pPr>
              <a:spcAft>
                <a:spcPts val="1800"/>
              </a:spcAft>
            </a:pPr>
            <a:r>
              <a:rPr lang="en-US" sz="2800" dirty="0" smtClean="0"/>
              <a:t>Inexperienced humanitarian workers; and</a:t>
            </a:r>
          </a:p>
          <a:p>
            <a:pPr>
              <a:spcAft>
                <a:spcPts val="1800"/>
              </a:spcAft>
            </a:pPr>
            <a:r>
              <a:rPr lang="en-US" sz="2800" dirty="0" smtClean="0"/>
              <a:t>Those who actively engage children and families in their work. </a:t>
            </a:r>
          </a:p>
          <a:p>
            <a:endParaRPr lang="en-US" sz="2400" dirty="0"/>
          </a:p>
        </p:txBody>
      </p:sp>
      <p:sp>
        <p:nvSpPr>
          <p:cNvPr id="3" name="Title 2"/>
          <p:cNvSpPr>
            <a:spLocks noGrp="1"/>
          </p:cNvSpPr>
          <p:nvPr>
            <p:ph type="title"/>
          </p:nvPr>
        </p:nvSpPr>
        <p:spPr>
          <a:xfrm>
            <a:off x="470647" y="945776"/>
            <a:ext cx="8229600" cy="591671"/>
          </a:xfrm>
        </p:spPr>
        <p:txBody>
          <a:bodyPr/>
          <a:lstStyle/>
          <a:p>
            <a:pPr algn="ctr"/>
            <a:r>
              <a:rPr lang="en-US" dirty="0" smtClean="0"/>
              <a:t>Who is Most at Risk? (continued)</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45</a:t>
            </a:fld>
            <a:endParaRPr lang="en-US" dirty="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70647" y="945776"/>
            <a:ext cx="8229600" cy="591671"/>
          </a:xfrm>
        </p:spPr>
        <p:txBody>
          <a:bodyPr>
            <a:normAutofit/>
          </a:bodyPr>
          <a:lstStyle/>
          <a:p>
            <a:pPr algn="ctr"/>
            <a:r>
              <a:rPr lang="en-US" dirty="0" smtClean="0"/>
              <a:t>The Impact of Secondary Traumatic Stress</a:t>
            </a:r>
            <a:endParaRPr lang="en-US" dirty="0" smtClean="0">
              <a:effectLst/>
            </a:endParaRPr>
          </a:p>
        </p:txBody>
      </p:sp>
      <p:sp>
        <p:nvSpPr>
          <p:cNvPr id="4099" name="Rectangle 3"/>
          <p:cNvSpPr>
            <a:spLocks noGrp="1" noChangeArrowheads="1"/>
          </p:cNvSpPr>
          <p:nvPr>
            <p:ph type="body" idx="4294967295"/>
          </p:nvPr>
        </p:nvSpPr>
        <p:spPr>
          <a:xfrm>
            <a:off x="470645" y="1691640"/>
            <a:ext cx="8247888" cy="4507454"/>
          </a:xfrm>
        </p:spPr>
        <p:txBody>
          <a:bodyPr>
            <a:normAutofit lnSpcReduction="10000"/>
          </a:bodyPr>
          <a:lstStyle/>
          <a:p>
            <a:pPr>
              <a:defRPr/>
            </a:pPr>
            <a:r>
              <a:rPr lang="en-US" sz="2800" dirty="0" smtClean="0"/>
              <a:t>What Happens to You (and your Employees)?</a:t>
            </a:r>
          </a:p>
          <a:p>
            <a:pPr eaLnBrk="1" hangingPunct="1">
              <a:buFont typeface="Wingdings" pitchFamily="2" charset="2"/>
              <a:buNone/>
              <a:defRPr/>
            </a:pPr>
            <a:endParaRPr lang="en-US" sz="2800" dirty="0" smtClean="0"/>
          </a:p>
          <a:p>
            <a:pPr lvl="1">
              <a:defRPr/>
            </a:pPr>
            <a:r>
              <a:rPr lang="en-US" sz="2400" dirty="0" smtClean="0"/>
              <a:t>Physical / Psychological Symptoms</a:t>
            </a:r>
          </a:p>
          <a:p>
            <a:pPr lvl="1">
              <a:buNone/>
              <a:defRPr/>
            </a:pPr>
            <a:endParaRPr lang="en-US" sz="2400" dirty="0" smtClean="0"/>
          </a:p>
          <a:p>
            <a:pPr lvl="1">
              <a:defRPr/>
            </a:pPr>
            <a:r>
              <a:rPr lang="en-US" sz="2400" dirty="0" smtClean="0"/>
              <a:t>Worldview – frame of reference changes </a:t>
            </a:r>
          </a:p>
          <a:p>
            <a:pPr lvl="1">
              <a:buNone/>
              <a:defRPr/>
            </a:pPr>
            <a:endParaRPr lang="en-US" sz="2400" dirty="0" smtClean="0"/>
          </a:p>
          <a:p>
            <a:pPr lvl="1">
              <a:defRPr/>
            </a:pPr>
            <a:r>
              <a:rPr lang="en-US" sz="2400" dirty="0" smtClean="0"/>
              <a:t>Behavioral and relationship changes</a:t>
            </a:r>
          </a:p>
          <a:p>
            <a:pPr lvl="1">
              <a:buNone/>
              <a:defRPr/>
            </a:pPr>
            <a:endParaRPr lang="en-US" sz="2400" dirty="0" smtClean="0"/>
          </a:p>
          <a:p>
            <a:pPr lvl="1">
              <a:defRPr/>
            </a:pPr>
            <a:r>
              <a:rPr lang="en-US" sz="2400" dirty="0" smtClean="0"/>
              <a:t>Job Performance</a:t>
            </a:r>
          </a:p>
          <a:p>
            <a:pPr lvl="1">
              <a:buNone/>
              <a:defRPr/>
            </a:pPr>
            <a:r>
              <a:rPr lang="en-US" sz="2400" dirty="0" smtClean="0"/>
              <a:t>		</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46</a:t>
            </a:fld>
            <a:endParaRPr lang="en-US" dirty="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50520" y="1051560"/>
            <a:ext cx="8564880" cy="838200"/>
          </a:xfrm>
        </p:spPr>
        <p:txBody>
          <a:bodyPr>
            <a:noAutofit/>
          </a:bodyPr>
          <a:lstStyle/>
          <a:p>
            <a:pPr algn="ctr"/>
            <a:r>
              <a:rPr lang="en-US" dirty="0" smtClean="0">
                <a:effectLst/>
              </a:rPr>
              <a:t>How Exposure to </a:t>
            </a:r>
            <a:r>
              <a:rPr lang="en-US" dirty="0" smtClean="0"/>
              <a:t>Secondary Traumatic Stress </a:t>
            </a:r>
            <a:br>
              <a:rPr lang="en-US" dirty="0" smtClean="0"/>
            </a:br>
            <a:r>
              <a:rPr lang="en-US" dirty="0" smtClean="0"/>
              <a:t>Affects Others</a:t>
            </a:r>
            <a:br>
              <a:rPr lang="en-US" dirty="0" smtClean="0"/>
            </a:br>
            <a:endParaRPr lang="en-US" dirty="0" smtClean="0">
              <a:effectLst/>
            </a:endParaRPr>
          </a:p>
        </p:txBody>
      </p:sp>
      <p:sp>
        <p:nvSpPr>
          <p:cNvPr id="4099" name="Rectangle 3"/>
          <p:cNvSpPr>
            <a:spLocks noGrp="1" noChangeArrowheads="1"/>
          </p:cNvSpPr>
          <p:nvPr>
            <p:ph type="body" idx="4294967295"/>
          </p:nvPr>
        </p:nvSpPr>
        <p:spPr>
          <a:xfrm>
            <a:off x="457200" y="1981200"/>
            <a:ext cx="8229600" cy="4026091"/>
          </a:xfrm>
        </p:spPr>
        <p:txBody>
          <a:bodyPr>
            <a:normAutofit/>
          </a:bodyPr>
          <a:lstStyle/>
          <a:p>
            <a:pPr lvl="2" eaLnBrk="1" hangingPunct="1">
              <a:buFont typeface="Arial" pitchFamily="34" charset="0"/>
              <a:buChar char="•"/>
              <a:defRPr/>
            </a:pPr>
            <a:r>
              <a:rPr lang="en-US" sz="2500" dirty="0" smtClean="0"/>
              <a:t>Family</a:t>
            </a:r>
          </a:p>
          <a:p>
            <a:pPr lvl="2" eaLnBrk="1" hangingPunct="1">
              <a:buFont typeface="Arial" pitchFamily="34" charset="0"/>
              <a:buChar char="•"/>
              <a:defRPr/>
            </a:pPr>
            <a:endParaRPr lang="en-US" sz="2500" dirty="0" smtClean="0"/>
          </a:p>
          <a:p>
            <a:pPr lvl="2" eaLnBrk="1" hangingPunct="1">
              <a:buFont typeface="Arial" pitchFamily="34" charset="0"/>
              <a:buChar char="•"/>
              <a:defRPr/>
            </a:pPr>
            <a:r>
              <a:rPr lang="en-US" sz="2500" dirty="0" smtClean="0"/>
              <a:t>Friends</a:t>
            </a:r>
          </a:p>
          <a:p>
            <a:pPr lvl="2" eaLnBrk="1" hangingPunct="1">
              <a:buFont typeface="Arial" pitchFamily="34" charset="0"/>
              <a:buChar char="•"/>
              <a:defRPr/>
            </a:pPr>
            <a:endParaRPr lang="en-US" sz="2500" dirty="0" smtClean="0"/>
          </a:p>
          <a:p>
            <a:pPr lvl="2" eaLnBrk="1" hangingPunct="1">
              <a:buFont typeface="Arial" pitchFamily="34" charset="0"/>
              <a:buChar char="•"/>
              <a:defRPr/>
            </a:pPr>
            <a:r>
              <a:rPr lang="en-US" sz="2500" dirty="0" smtClean="0"/>
              <a:t>Work / coworkers</a:t>
            </a:r>
          </a:p>
          <a:p>
            <a:pPr eaLnBrk="1" hangingPunct="1">
              <a:buFont typeface="Wingdings" pitchFamily="2" charset="2"/>
              <a:buNone/>
              <a:defRPr/>
            </a:pPr>
            <a:endParaRPr lang="en-US" dirty="0" smtClean="0"/>
          </a:p>
          <a:p>
            <a:pPr eaLnBrk="1" hangingPunct="1">
              <a:defRPr/>
            </a:pPr>
            <a:r>
              <a:rPr lang="en-US" dirty="0" smtClean="0"/>
              <a:t>Its not just all about you…</a:t>
            </a:r>
          </a:p>
          <a:p>
            <a:pPr eaLnBrk="1" hangingPunct="1">
              <a:defRPr/>
            </a:pPr>
            <a:endParaRPr lang="en-US" sz="2800" dirty="0" smtClean="0"/>
          </a:p>
          <a:p>
            <a:pPr eaLnBrk="1" hangingPunct="1">
              <a:defRPr/>
            </a:pPr>
            <a:endParaRPr lang="en-US" sz="28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47</a:t>
            </a:fld>
            <a:endParaRPr lang="en-US" dirty="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615440"/>
            <a:ext cx="8247888" cy="4583654"/>
          </a:xfrm>
        </p:spPr>
        <p:txBody>
          <a:bodyPr/>
          <a:lstStyle/>
          <a:p>
            <a:pPr>
              <a:spcAft>
                <a:spcPts val="1800"/>
              </a:spcAft>
            </a:pPr>
            <a:r>
              <a:rPr lang="en-US" dirty="0" smtClean="0"/>
              <a:t>Have you noticed the way I behave and appear to be different when I’m under pressure?</a:t>
            </a:r>
          </a:p>
          <a:p>
            <a:pPr>
              <a:spcAft>
                <a:spcPts val="1800"/>
              </a:spcAft>
            </a:pPr>
            <a:r>
              <a:rPr lang="en-US" dirty="0" smtClean="0"/>
              <a:t>Do I seem to be acting that way increasingly more and more of the time?</a:t>
            </a:r>
          </a:p>
          <a:p>
            <a:pPr>
              <a:spcAft>
                <a:spcPts val="1800"/>
              </a:spcAft>
            </a:pPr>
            <a:r>
              <a:rPr lang="en-US" dirty="0" smtClean="0"/>
              <a:t>What ways do you think my work is impacting me during the last week or year?</a:t>
            </a:r>
          </a:p>
          <a:p>
            <a:pPr>
              <a:spcAft>
                <a:spcPts val="1800"/>
              </a:spcAft>
            </a:pPr>
            <a:r>
              <a:rPr lang="en-US" dirty="0" smtClean="0"/>
              <a:t>From your point of view, how does this impact you or other people that I care about?</a:t>
            </a:r>
            <a:endParaRPr lang="en-US" dirty="0"/>
          </a:p>
        </p:txBody>
      </p:sp>
      <p:sp>
        <p:nvSpPr>
          <p:cNvPr id="3" name="Title 2"/>
          <p:cNvSpPr>
            <a:spLocks noGrp="1"/>
          </p:cNvSpPr>
          <p:nvPr>
            <p:ph type="title"/>
          </p:nvPr>
        </p:nvSpPr>
        <p:spPr>
          <a:xfrm>
            <a:off x="381000" y="945776"/>
            <a:ext cx="8442960" cy="591671"/>
          </a:xfrm>
        </p:spPr>
        <p:txBody>
          <a:bodyPr>
            <a:noAutofit/>
          </a:bodyPr>
          <a:lstStyle/>
          <a:p>
            <a:pPr algn="ctr"/>
            <a:r>
              <a:rPr lang="en-US" dirty="0" smtClean="0"/>
              <a:t>Assessing the Impact </a:t>
            </a:r>
            <a:r>
              <a:rPr lang="en-US" smtClean="0"/>
              <a:t>on Those </a:t>
            </a:r>
            <a:r>
              <a:rPr lang="en-US" dirty="0" smtClean="0"/>
              <a:t>that Support Us</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48</a:t>
            </a:fld>
            <a:endParaRPr lang="en-US" dirty="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737360"/>
            <a:ext cx="8247888" cy="4461734"/>
          </a:xfrm>
        </p:spPr>
        <p:txBody>
          <a:bodyPr>
            <a:normAutofit/>
          </a:bodyPr>
          <a:lstStyle/>
          <a:p>
            <a:r>
              <a:rPr lang="en-US" sz="2800" dirty="0" smtClean="0"/>
              <a:t>The Professional Quality of Life Scale (PROQOL) – B. </a:t>
            </a:r>
            <a:r>
              <a:rPr lang="en-US" sz="2800" dirty="0" err="1" smtClean="0"/>
              <a:t>Hudnall</a:t>
            </a:r>
            <a:r>
              <a:rPr lang="en-US" sz="2800" dirty="0" smtClean="0"/>
              <a:t> </a:t>
            </a:r>
            <a:r>
              <a:rPr lang="en-US" sz="2800" dirty="0" err="1" smtClean="0"/>
              <a:t>Stamm</a:t>
            </a:r>
            <a:endParaRPr lang="en-US" sz="2800" dirty="0"/>
          </a:p>
        </p:txBody>
      </p:sp>
      <p:sp>
        <p:nvSpPr>
          <p:cNvPr id="3" name="Title 2"/>
          <p:cNvSpPr>
            <a:spLocks noGrp="1"/>
          </p:cNvSpPr>
          <p:nvPr>
            <p:ph type="title"/>
          </p:nvPr>
        </p:nvSpPr>
        <p:spPr>
          <a:xfrm>
            <a:off x="457200" y="1005840"/>
            <a:ext cx="8229600" cy="792162"/>
          </a:xfrm>
        </p:spPr>
        <p:txBody>
          <a:bodyPr>
            <a:normAutofit fontScale="90000"/>
          </a:bodyPr>
          <a:lstStyle/>
          <a:p>
            <a:pPr algn="ctr"/>
            <a:r>
              <a:rPr lang="en-US" sz="3000" dirty="0" smtClean="0"/>
              <a:t>Assessing Risk and Impact</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49</a:t>
            </a:fld>
            <a:endParaRPr lang="en-US"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lstStyle/>
          <a:p>
            <a:pPr lvl="0">
              <a:spcAft>
                <a:spcPts val="600"/>
              </a:spcAft>
            </a:pPr>
            <a:r>
              <a:rPr lang="en-US" sz="2000" dirty="0" smtClean="0"/>
              <a:t>Section I:    Introduction</a:t>
            </a:r>
          </a:p>
          <a:p>
            <a:pPr lvl="0">
              <a:spcAft>
                <a:spcPts val="600"/>
              </a:spcAft>
            </a:pPr>
            <a:r>
              <a:rPr lang="en-US" sz="2000" dirty="0" smtClean="0"/>
              <a:t>Section II:   “Desired” Transitions</a:t>
            </a:r>
          </a:p>
          <a:p>
            <a:pPr lvl="0">
              <a:spcAft>
                <a:spcPts val="600"/>
              </a:spcAft>
            </a:pPr>
            <a:r>
              <a:rPr lang="en-US" sz="2000" dirty="0" smtClean="0"/>
              <a:t>Section III:  “Undesired” Transitions</a:t>
            </a:r>
          </a:p>
          <a:p>
            <a:pPr marL="350838" lvl="0" indent="-350838">
              <a:spcAft>
                <a:spcPts val="600"/>
              </a:spcAft>
            </a:pPr>
            <a:r>
              <a:rPr lang="en-US" sz="2000" dirty="0" smtClean="0"/>
              <a:t>Section IV:   Burnout and Secondary Traumatic Stress: Why Do These  Happen?</a:t>
            </a:r>
          </a:p>
          <a:p>
            <a:pPr lvl="0">
              <a:spcAft>
                <a:spcPts val="600"/>
              </a:spcAft>
            </a:pPr>
            <a:r>
              <a:rPr lang="en-US" sz="2000" dirty="0" smtClean="0"/>
              <a:t>Section V:    Assessing Risk and Impact</a:t>
            </a:r>
          </a:p>
          <a:p>
            <a:pPr lvl="0">
              <a:spcAft>
                <a:spcPts val="600"/>
              </a:spcAft>
            </a:pPr>
            <a:r>
              <a:rPr lang="en-US" sz="2000" dirty="0" smtClean="0"/>
              <a:t>Section VI:   Making a Secondary Trauma Action/Self Care Plan</a:t>
            </a:r>
          </a:p>
          <a:p>
            <a:r>
              <a:rPr lang="en-US" sz="2000" dirty="0" smtClean="0"/>
              <a:t>Section VII:  The Organizational and Supervisory Roles – Building on Prevention and Intervention Strategies</a:t>
            </a:r>
          </a:p>
          <a:p>
            <a:pPr lvl="0">
              <a:spcAft>
                <a:spcPts val="600"/>
              </a:spcAft>
            </a:pPr>
            <a:r>
              <a:rPr lang="en-US" sz="2000" dirty="0" smtClean="0"/>
              <a:t>Section VIII:  The Next Step in Professional Growth and  Development</a:t>
            </a:r>
          </a:p>
          <a:p>
            <a:pPr lvl="0">
              <a:spcAft>
                <a:spcPts val="600"/>
              </a:spcAft>
            </a:pPr>
            <a:r>
              <a:rPr lang="en-US" sz="2000" dirty="0" smtClean="0"/>
              <a:t>Section  IX:  Evaluations</a:t>
            </a:r>
          </a:p>
          <a:p>
            <a:endParaRPr lang="en-US" sz="2000" dirty="0"/>
          </a:p>
        </p:txBody>
      </p:sp>
      <p:sp>
        <p:nvSpPr>
          <p:cNvPr id="3" name="Title 2"/>
          <p:cNvSpPr>
            <a:spLocks noGrp="1"/>
          </p:cNvSpPr>
          <p:nvPr>
            <p:ph type="title"/>
          </p:nvPr>
        </p:nvSpPr>
        <p:spPr/>
        <p:txBody>
          <a:bodyPr/>
          <a:lstStyle/>
          <a:p>
            <a:pPr algn="ctr"/>
            <a:r>
              <a:rPr lang="en-US" dirty="0" smtClean="0"/>
              <a:t>Agenda</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737360"/>
            <a:ext cx="8247888" cy="4358640"/>
          </a:xfrm>
        </p:spPr>
        <p:txBody>
          <a:bodyPr>
            <a:normAutofit/>
          </a:bodyPr>
          <a:lstStyle/>
          <a:p>
            <a:r>
              <a:rPr lang="en-US" sz="2800" dirty="0" smtClean="0"/>
              <a:t>Understanding the three areas of focus will enable us to develop successful strategies for coping with and transforming secondary trauma.  </a:t>
            </a:r>
          </a:p>
          <a:p>
            <a:pPr>
              <a:buNone/>
            </a:pPr>
            <a:r>
              <a:rPr lang="en-US" sz="2800" dirty="0" smtClean="0"/>
              <a:t>	</a:t>
            </a:r>
            <a:endParaRPr lang="en-US" sz="2000" dirty="0" smtClean="0"/>
          </a:p>
          <a:p>
            <a:pPr>
              <a:buNone/>
            </a:pPr>
            <a:r>
              <a:rPr lang="en-US" sz="2800" dirty="0" smtClean="0"/>
              <a:t>	They are: </a:t>
            </a:r>
          </a:p>
          <a:p>
            <a:pPr lvl="2"/>
            <a:r>
              <a:rPr lang="en-US" sz="2000" dirty="0" smtClean="0"/>
              <a:t>External locus of control</a:t>
            </a:r>
          </a:p>
          <a:p>
            <a:pPr lvl="2"/>
            <a:r>
              <a:rPr lang="en-US" sz="2000" dirty="0" smtClean="0"/>
              <a:t>Internal locus of control</a:t>
            </a:r>
          </a:p>
          <a:p>
            <a:pPr lvl="2"/>
            <a:r>
              <a:rPr lang="en-US" sz="2000" dirty="0" smtClean="0"/>
              <a:t>Support systems</a:t>
            </a:r>
            <a:endParaRPr lang="en-US" sz="2000" dirty="0"/>
          </a:p>
        </p:txBody>
      </p:sp>
      <p:sp>
        <p:nvSpPr>
          <p:cNvPr id="3" name="Title 2"/>
          <p:cNvSpPr>
            <a:spLocks noGrp="1"/>
          </p:cNvSpPr>
          <p:nvPr>
            <p:ph type="title"/>
          </p:nvPr>
        </p:nvSpPr>
        <p:spPr>
          <a:xfrm>
            <a:off x="457200" y="1036320"/>
            <a:ext cx="8229600" cy="685800"/>
          </a:xfrm>
        </p:spPr>
        <p:txBody>
          <a:bodyPr>
            <a:normAutofit fontScale="90000"/>
          </a:bodyPr>
          <a:lstStyle/>
          <a:p>
            <a:pPr algn="ctr"/>
            <a:r>
              <a:rPr lang="en-US" dirty="0" smtClean="0"/>
              <a:t>Making a Secondary Trauma </a:t>
            </a:r>
            <a:br>
              <a:rPr lang="en-US" dirty="0" smtClean="0"/>
            </a:br>
            <a:r>
              <a:rPr lang="en-US" dirty="0" smtClean="0"/>
              <a:t>Action/Self Care Plan</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50</a:t>
            </a:fld>
            <a:endParaRPr lang="en-US" dirty="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1438834"/>
            <a:ext cx="8247888" cy="4760260"/>
          </a:xfrm>
        </p:spPr>
        <p:txBody>
          <a:bodyPr>
            <a:normAutofit/>
          </a:bodyPr>
          <a:lstStyle/>
          <a:p>
            <a:endParaRPr lang="en-US" sz="2800" dirty="0" smtClean="0"/>
          </a:p>
          <a:p>
            <a:r>
              <a:rPr lang="en-US" sz="2800" dirty="0" smtClean="0"/>
              <a:t>When we couple our understanding of the impact of secondary trauma with our understanding of the options for coping, we can develop a plan for effectively dealing with this issue.  </a:t>
            </a:r>
            <a:endParaRPr lang="en-US" sz="2800" dirty="0"/>
          </a:p>
        </p:txBody>
      </p:sp>
      <p:sp>
        <p:nvSpPr>
          <p:cNvPr id="3" name="Title 2"/>
          <p:cNvSpPr>
            <a:spLocks noGrp="1"/>
          </p:cNvSpPr>
          <p:nvPr>
            <p:ph type="title"/>
          </p:nvPr>
        </p:nvSpPr>
        <p:spPr>
          <a:xfrm>
            <a:off x="457200" y="1158240"/>
            <a:ext cx="8229600" cy="685800"/>
          </a:xfrm>
        </p:spPr>
        <p:txBody>
          <a:bodyPr>
            <a:normAutofit fontScale="90000"/>
          </a:bodyPr>
          <a:lstStyle/>
          <a:p>
            <a:pPr algn="ctr"/>
            <a:r>
              <a:rPr lang="en-US" sz="3000" dirty="0" smtClean="0"/>
              <a:t>Strategy for Making a Secondary Trauma </a:t>
            </a:r>
            <a:br>
              <a:rPr lang="en-US" sz="3000" dirty="0" smtClean="0"/>
            </a:br>
            <a:r>
              <a:rPr lang="en-US" sz="3000" dirty="0" smtClean="0"/>
              <a:t>Action/Self Care Plan</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51</a:t>
            </a:fld>
            <a:endParaRPr lang="en-US" dirty="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effectLst/>
              </a:rPr>
              <a:t>Employee-Driven Change</a:t>
            </a:r>
            <a:endParaRPr lang="en-US" dirty="0" smtClean="0"/>
          </a:p>
        </p:txBody>
      </p:sp>
      <p:sp>
        <p:nvSpPr>
          <p:cNvPr id="3" name="Content Placeholder 2"/>
          <p:cNvSpPr>
            <a:spLocks noGrp="1"/>
          </p:cNvSpPr>
          <p:nvPr>
            <p:ph idx="4294967295"/>
          </p:nvPr>
        </p:nvSpPr>
        <p:spPr>
          <a:xfrm>
            <a:off x="533400" y="1295400"/>
            <a:ext cx="8077200" cy="4495800"/>
          </a:xfrm>
        </p:spPr>
        <p:txBody>
          <a:bodyPr>
            <a:normAutofit/>
          </a:bodyPr>
          <a:lstStyle/>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r>
              <a:rPr lang="en-US" dirty="0" smtClean="0"/>
              <a:t>	Long term strategy:</a:t>
            </a:r>
          </a:p>
          <a:p>
            <a:pPr eaLnBrk="1" hangingPunct="1">
              <a:lnSpc>
                <a:spcPct val="90000"/>
              </a:lnSpc>
              <a:defRPr/>
            </a:pPr>
            <a:endParaRPr lang="en-US" dirty="0" smtClean="0"/>
          </a:p>
          <a:p>
            <a:pPr eaLnBrk="1" hangingPunct="1">
              <a:lnSpc>
                <a:spcPct val="90000"/>
              </a:lnSpc>
              <a:buFont typeface="Wingdings" pitchFamily="2" charset="2"/>
              <a:buNone/>
              <a:defRPr/>
            </a:pPr>
            <a:r>
              <a:rPr lang="en-US" dirty="0" smtClean="0"/>
              <a:t>	 	Ongoing a</a:t>
            </a:r>
            <a:r>
              <a:rPr lang="en-US" i="1" dirty="0" smtClean="0"/>
              <a:t>wareness of secondary trauma </a:t>
            </a:r>
          </a:p>
          <a:p>
            <a:pPr eaLnBrk="1" hangingPunct="1">
              <a:lnSpc>
                <a:spcPct val="90000"/>
              </a:lnSpc>
              <a:buFont typeface="Wingdings" pitchFamily="2" charset="2"/>
              <a:buNone/>
              <a:defRPr/>
            </a:pPr>
            <a:endParaRPr lang="en-US" i="1" dirty="0" smtClean="0"/>
          </a:p>
          <a:p>
            <a:pPr eaLnBrk="1" hangingPunct="1">
              <a:lnSpc>
                <a:spcPct val="90000"/>
              </a:lnSpc>
              <a:buFont typeface="Wingdings" pitchFamily="2" charset="2"/>
              <a:buNone/>
              <a:defRPr/>
            </a:pPr>
            <a:r>
              <a:rPr lang="en-US" i="1" dirty="0" smtClean="0"/>
              <a:t>	 	Balance between work and personal life</a:t>
            </a:r>
          </a:p>
          <a:p>
            <a:pPr eaLnBrk="1" hangingPunct="1">
              <a:lnSpc>
                <a:spcPct val="90000"/>
              </a:lnSpc>
              <a:buFont typeface="Wingdings" pitchFamily="2" charset="2"/>
              <a:buNone/>
              <a:defRPr/>
            </a:pPr>
            <a:endParaRPr lang="en-US" i="1" dirty="0" smtClean="0"/>
          </a:p>
          <a:p>
            <a:pPr marL="908050" eaLnBrk="1" hangingPunct="1">
              <a:lnSpc>
                <a:spcPct val="90000"/>
              </a:lnSpc>
              <a:buFont typeface="Wingdings" pitchFamily="2" charset="2"/>
              <a:buNone/>
              <a:defRPr/>
            </a:pPr>
            <a:r>
              <a:rPr lang="en-US" i="1" dirty="0" smtClean="0"/>
              <a:t>		Connections – to others, to belief systems, to things of value and meaning</a:t>
            </a:r>
          </a:p>
          <a:p>
            <a:pPr eaLnBrk="1" hangingPunct="1">
              <a:lnSpc>
                <a:spcPct val="90000"/>
              </a:lnSpc>
              <a:buFont typeface="Wingdings" pitchFamily="2" charset="2"/>
              <a:buNone/>
              <a:defRPr/>
            </a:pPr>
            <a:endParaRPr lang="en-US" sz="2000" dirty="0" smtClean="0"/>
          </a:p>
          <a:p>
            <a:pPr eaLnBrk="1" hangingPunct="1">
              <a:defRPr/>
            </a:pPr>
            <a:endParaRPr lang="en-US"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52</a:t>
            </a:fld>
            <a:endParaRPr lang="en-US" dirty="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smtClean="0"/>
              <a:t>Organizational Responsibilities</a:t>
            </a:r>
            <a:endParaRPr lang="en-US" dirty="0"/>
          </a:p>
        </p:txBody>
      </p:sp>
      <p:sp>
        <p:nvSpPr>
          <p:cNvPr id="4" name="Content Placeholder 3"/>
          <p:cNvSpPr>
            <a:spLocks noGrp="1"/>
          </p:cNvSpPr>
          <p:nvPr>
            <p:ph idx="4294967295"/>
          </p:nvPr>
        </p:nvSpPr>
        <p:spPr>
          <a:xfrm>
            <a:off x="470645" y="1438834"/>
            <a:ext cx="8247888" cy="4760260"/>
          </a:xfrm>
        </p:spPr>
        <p:txBody>
          <a:bodyPr/>
          <a:lstStyle/>
          <a:p>
            <a:endParaRPr lang="en-US" dirty="0" smtClean="0"/>
          </a:p>
          <a:p>
            <a:r>
              <a:rPr lang="en-US" dirty="0" smtClean="0"/>
              <a:t>The most effective approach to dealing with the reality of </a:t>
            </a:r>
            <a:r>
              <a:rPr lang="en-US" dirty="0"/>
              <a:t>t</a:t>
            </a:r>
            <a:r>
              <a:rPr lang="en-US" dirty="0" smtClean="0"/>
              <a:t>rauma may be a three pronged approach:</a:t>
            </a:r>
          </a:p>
          <a:p>
            <a:pPr>
              <a:buNone/>
            </a:pPr>
            <a:r>
              <a:rPr lang="en-US" dirty="0" smtClean="0"/>
              <a:t> </a:t>
            </a:r>
            <a:endParaRPr lang="en-US" sz="1400" dirty="0" smtClean="0"/>
          </a:p>
          <a:p>
            <a:pPr lvl="2"/>
            <a:r>
              <a:rPr lang="en-US" dirty="0" smtClean="0"/>
              <a:t>Individual (employee) self-care;</a:t>
            </a:r>
          </a:p>
          <a:p>
            <a:pPr lvl="2"/>
            <a:r>
              <a:rPr lang="en-US" dirty="0" smtClean="0"/>
              <a:t>Organizational/Agency support; and</a:t>
            </a:r>
          </a:p>
          <a:p>
            <a:pPr lvl="2"/>
            <a:r>
              <a:rPr lang="en-US" dirty="0" smtClean="0"/>
              <a:t>Worksite models and systems that address and mitigate this issue.</a:t>
            </a: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53</a:t>
            </a:fld>
            <a:endParaRPr lang="en-US" dirty="0">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a:t>
            </a:r>
            <a:r>
              <a:rPr lang="en-US" dirty="0" smtClean="0"/>
              <a:t>Care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8E0BD697-C650-4553-8269-3DAFA0DE6DB9}" type="slidenum">
              <a:rPr lang="en-US" smtClean="0"/>
              <a:pPr>
                <a:defRPr/>
              </a:pPr>
              <a:t>54</a:t>
            </a:fld>
            <a:r>
              <a:rPr lang="en-US" smtClean="0"/>
              <a:t> of 86</a:t>
            </a:r>
            <a:endParaRPr lang="en-US" dirty="0">
              <a:latin typeface="Arial" charset="0"/>
            </a:endParaRPr>
          </a:p>
        </p:txBody>
      </p:sp>
      <p:sp>
        <p:nvSpPr>
          <p:cNvPr id="4" name="Rectangle 3"/>
          <p:cNvSpPr/>
          <p:nvPr/>
        </p:nvSpPr>
        <p:spPr>
          <a:xfrm>
            <a:off x="412124" y="1536174"/>
            <a:ext cx="8319752" cy="3046988"/>
          </a:xfrm>
          <a:prstGeom prst="rect">
            <a:avLst/>
          </a:prstGeom>
        </p:spPr>
        <p:txBody>
          <a:bodyPr wrap="square">
            <a:spAutoFit/>
          </a:bodyPr>
          <a:lstStyle/>
          <a:p>
            <a:r>
              <a:rPr lang="en-US" dirty="0" smtClean="0">
                <a:latin typeface="+mn-lt"/>
              </a:rPr>
              <a:t>An approach </a:t>
            </a:r>
            <a:r>
              <a:rPr lang="en-US" dirty="0">
                <a:latin typeface="+mn-lt"/>
              </a:rPr>
              <a:t>to engaging people with histories of trauma that recognizes the presence of trauma symptoms and acknowledges the role that trauma has played in their lives</a:t>
            </a:r>
            <a:r>
              <a:rPr lang="en-US" dirty="0" smtClean="0">
                <a:latin typeface="+mn-lt"/>
              </a:rPr>
              <a:t>.</a:t>
            </a: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r>
              <a:rPr lang="en-US" dirty="0" smtClean="0">
                <a:latin typeface="+mn-lt"/>
              </a:rPr>
              <a:t> </a:t>
            </a:r>
            <a:r>
              <a:rPr lang="en-US" sz="1600" dirty="0">
                <a:latin typeface="+mn-lt"/>
              </a:rPr>
              <a:t>(National Center for </a:t>
            </a:r>
            <a:r>
              <a:rPr lang="en-US" sz="1600" dirty="0" smtClean="0">
                <a:latin typeface="+mn-lt"/>
              </a:rPr>
              <a:t>Trauma-Informed Care)</a:t>
            </a:r>
            <a:endParaRPr lang="en-US" sz="1600" dirty="0">
              <a:latin typeface="+mn-lt"/>
            </a:endParaRPr>
          </a:p>
        </p:txBody>
      </p:sp>
    </p:spTree>
    <p:extLst>
      <p:ext uri="{BB962C8B-B14F-4D97-AF65-F5344CB8AC3E}">
        <p14:creationId xmlns:p14="http://schemas.microsoft.com/office/powerpoint/2010/main" val="2529107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33400" y="1950720"/>
            <a:ext cx="8229600" cy="4206240"/>
          </a:xfrm>
        </p:spPr>
        <p:txBody>
          <a:bodyPr>
            <a:normAutofit lnSpcReduction="10000"/>
          </a:bodyPr>
          <a:lstStyle/>
          <a:p>
            <a:pPr>
              <a:spcAft>
                <a:spcPts val="2400"/>
              </a:spcAft>
              <a:buNone/>
            </a:pPr>
            <a:r>
              <a:rPr lang="en-US" sz="2800" dirty="0" smtClean="0"/>
              <a:t>The supervisor’s role will begin with: </a:t>
            </a:r>
          </a:p>
          <a:p>
            <a:pPr>
              <a:spcAft>
                <a:spcPts val="2400"/>
              </a:spcAft>
            </a:pPr>
            <a:r>
              <a:rPr lang="en-US" sz="2400" dirty="0" smtClean="0"/>
              <a:t>developing a vision of how the employees will deal with trauma, personally and agency-wide, on an ongoing basis;</a:t>
            </a:r>
          </a:p>
          <a:p>
            <a:pPr>
              <a:spcAft>
                <a:spcPts val="2400"/>
              </a:spcAft>
            </a:pPr>
            <a:r>
              <a:rPr lang="en-US" sz="2400" dirty="0" smtClean="0"/>
              <a:t>designing and building the systems needed to make that happen; and </a:t>
            </a:r>
          </a:p>
          <a:p>
            <a:pPr>
              <a:spcAft>
                <a:spcPts val="2400"/>
              </a:spcAft>
            </a:pPr>
            <a:r>
              <a:rPr lang="en-US" sz="2400" dirty="0" smtClean="0"/>
              <a:t>creating a safe and trusting environment for the employees that incorporates the parallel process.  </a:t>
            </a:r>
            <a:endParaRPr lang="en-US" sz="2400" dirty="0"/>
          </a:p>
        </p:txBody>
      </p:sp>
      <p:sp>
        <p:nvSpPr>
          <p:cNvPr id="3" name="Title 2"/>
          <p:cNvSpPr>
            <a:spLocks noGrp="1"/>
          </p:cNvSpPr>
          <p:nvPr>
            <p:ph type="title"/>
          </p:nvPr>
        </p:nvSpPr>
        <p:spPr>
          <a:xfrm>
            <a:off x="457200" y="1051560"/>
            <a:ext cx="8229600" cy="838200"/>
          </a:xfrm>
        </p:spPr>
        <p:txBody>
          <a:bodyPr>
            <a:normAutofit fontScale="90000"/>
          </a:bodyPr>
          <a:lstStyle/>
          <a:p>
            <a:pPr algn="ctr"/>
            <a:r>
              <a:rPr lang="en-US" sz="3000" dirty="0" smtClean="0"/>
              <a:t>The Supervisory Role – Prevention and Intervention Strategies</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55</a:t>
            </a:fld>
            <a:endParaRPr lang="en-US" dirty="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70645" y="2103120"/>
            <a:ext cx="8247888" cy="4095974"/>
          </a:xfrm>
        </p:spPr>
        <p:txBody>
          <a:bodyPr>
            <a:normAutofit/>
          </a:bodyPr>
          <a:lstStyle/>
          <a:p>
            <a:r>
              <a:rPr lang="en-US" sz="2800" dirty="0" smtClean="0"/>
              <a:t>Having built the foundation for being an effective supervisor, what do you see as the next step in your professional development?</a:t>
            </a:r>
          </a:p>
          <a:p>
            <a:endParaRPr lang="en-US" sz="2800" dirty="0" smtClean="0"/>
          </a:p>
          <a:p>
            <a:endParaRPr lang="en-US" sz="2800" dirty="0"/>
          </a:p>
        </p:txBody>
      </p:sp>
      <p:sp>
        <p:nvSpPr>
          <p:cNvPr id="3" name="Title 2"/>
          <p:cNvSpPr>
            <a:spLocks noGrp="1"/>
          </p:cNvSpPr>
          <p:nvPr>
            <p:ph type="title"/>
          </p:nvPr>
        </p:nvSpPr>
        <p:spPr>
          <a:xfrm>
            <a:off x="457200" y="960120"/>
            <a:ext cx="8229600" cy="1066800"/>
          </a:xfrm>
        </p:spPr>
        <p:txBody>
          <a:bodyPr>
            <a:normAutofit fontScale="90000"/>
          </a:bodyPr>
          <a:lstStyle/>
          <a:p>
            <a:pPr algn="ctr"/>
            <a:r>
              <a:rPr lang="en-US" sz="3000" dirty="0" smtClean="0"/>
              <a:t>The Next Step in Professional Growth </a:t>
            </a:r>
            <a:br>
              <a:rPr lang="en-US" sz="3000" dirty="0" smtClean="0"/>
            </a:br>
            <a:r>
              <a:rPr lang="en-US" sz="3000" dirty="0" smtClean="0"/>
              <a:t>and Development</a:t>
            </a: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56</a:t>
            </a:fld>
            <a:endParaRPr lang="en-US" dirty="0">
              <a:latin typeface="Arial"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618" name="Group 5"/>
          <p:cNvGrpSpPr>
            <a:grpSpLocks/>
          </p:cNvGrpSpPr>
          <p:nvPr/>
        </p:nvGrpSpPr>
        <p:grpSpPr bwMode="auto">
          <a:xfrm>
            <a:off x="2281238" y="884238"/>
            <a:ext cx="4783137" cy="4972050"/>
            <a:chOff x="107773175" y="107916138"/>
            <a:chExt cx="4626222" cy="5776603"/>
          </a:xfrm>
        </p:grpSpPr>
        <p:grpSp>
          <p:nvGrpSpPr>
            <p:cNvPr id="111625" name="Group 6"/>
            <p:cNvGrpSpPr>
              <a:grpSpLocks/>
            </p:cNvGrpSpPr>
            <p:nvPr/>
          </p:nvGrpSpPr>
          <p:grpSpPr bwMode="auto">
            <a:xfrm>
              <a:off x="109613700" y="109714630"/>
              <a:ext cx="789935" cy="434806"/>
              <a:chOff x="19786837" y="21447900"/>
              <a:chExt cx="789935" cy="434806"/>
            </a:xfrm>
          </p:grpSpPr>
          <p:sp>
            <p:nvSpPr>
              <p:cNvPr id="111655" name="Oval 8"/>
              <p:cNvSpPr>
                <a:spLocks noChangeArrowheads="1"/>
              </p:cNvSpPr>
              <p:nvPr/>
            </p:nvSpPr>
            <p:spPr bwMode="auto">
              <a:xfrm>
                <a:off x="20137921" y="21447900"/>
                <a:ext cx="438851" cy="434806"/>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56" name="Oval 9"/>
              <p:cNvSpPr>
                <a:spLocks noChangeArrowheads="1"/>
              </p:cNvSpPr>
              <p:nvPr/>
            </p:nvSpPr>
            <p:spPr bwMode="auto">
              <a:xfrm>
                <a:off x="19786837" y="21447900"/>
                <a:ext cx="438854" cy="434806"/>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grpSp>
          <p:nvGrpSpPr>
            <p:cNvPr id="111626" name="Group 10"/>
            <p:cNvGrpSpPr>
              <a:grpSpLocks/>
            </p:cNvGrpSpPr>
            <p:nvPr/>
          </p:nvGrpSpPr>
          <p:grpSpPr bwMode="auto">
            <a:xfrm>
              <a:off x="111499650" y="110600196"/>
              <a:ext cx="789934" cy="434806"/>
              <a:chOff x="21324890" y="22613939"/>
              <a:chExt cx="789934" cy="434806"/>
            </a:xfrm>
          </p:grpSpPr>
          <p:sp>
            <p:nvSpPr>
              <p:cNvPr id="111653" name="Oval 12"/>
              <p:cNvSpPr>
                <a:spLocks noChangeArrowheads="1"/>
              </p:cNvSpPr>
              <p:nvPr/>
            </p:nvSpPr>
            <p:spPr bwMode="auto">
              <a:xfrm>
                <a:off x="21675971" y="22613939"/>
                <a:ext cx="438853" cy="434806"/>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54" name="Oval 13"/>
              <p:cNvSpPr>
                <a:spLocks noChangeArrowheads="1"/>
              </p:cNvSpPr>
              <p:nvPr/>
            </p:nvSpPr>
            <p:spPr bwMode="auto">
              <a:xfrm>
                <a:off x="21324890" y="22613939"/>
                <a:ext cx="438852" cy="434806"/>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grpSp>
          <p:nvGrpSpPr>
            <p:cNvPr id="111627" name="Group 14"/>
            <p:cNvGrpSpPr>
              <a:grpSpLocks/>
            </p:cNvGrpSpPr>
            <p:nvPr/>
          </p:nvGrpSpPr>
          <p:grpSpPr bwMode="auto">
            <a:xfrm>
              <a:off x="111213900" y="112092631"/>
              <a:ext cx="789935" cy="742860"/>
              <a:chOff x="20889127" y="24011250"/>
              <a:chExt cx="789935" cy="742860"/>
            </a:xfrm>
          </p:grpSpPr>
          <p:sp>
            <p:nvSpPr>
              <p:cNvPr id="111650" name="Oval 15"/>
              <p:cNvSpPr>
                <a:spLocks noChangeArrowheads="1"/>
              </p:cNvSpPr>
              <p:nvPr/>
            </p:nvSpPr>
            <p:spPr bwMode="auto">
              <a:xfrm>
                <a:off x="21084103" y="24011250"/>
                <a:ext cx="438851" cy="434800"/>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111651" name="Oval 16"/>
              <p:cNvSpPr>
                <a:spLocks noChangeArrowheads="1"/>
              </p:cNvSpPr>
              <p:nvPr/>
            </p:nvSpPr>
            <p:spPr bwMode="auto">
              <a:xfrm>
                <a:off x="21240211" y="24319303"/>
                <a:ext cx="438851" cy="434807"/>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52" name="Oval 17"/>
              <p:cNvSpPr>
                <a:spLocks noChangeArrowheads="1"/>
              </p:cNvSpPr>
              <p:nvPr/>
            </p:nvSpPr>
            <p:spPr bwMode="auto">
              <a:xfrm>
                <a:off x="20889127" y="24319303"/>
                <a:ext cx="438855" cy="434807"/>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grpSp>
          <p:nvGrpSpPr>
            <p:cNvPr id="111628" name="Group 18"/>
            <p:cNvGrpSpPr>
              <a:grpSpLocks/>
            </p:cNvGrpSpPr>
            <p:nvPr/>
          </p:nvGrpSpPr>
          <p:grpSpPr bwMode="auto">
            <a:xfrm>
              <a:off x="109556550" y="113257933"/>
              <a:ext cx="789934" cy="434808"/>
              <a:chOff x="18708153" y="24324721"/>
              <a:chExt cx="789934" cy="434808"/>
            </a:xfrm>
          </p:grpSpPr>
          <p:sp>
            <p:nvSpPr>
              <p:cNvPr id="111648" name="Oval 20"/>
              <p:cNvSpPr>
                <a:spLocks noChangeArrowheads="1"/>
              </p:cNvSpPr>
              <p:nvPr/>
            </p:nvSpPr>
            <p:spPr bwMode="auto">
              <a:xfrm>
                <a:off x="19059234" y="24324721"/>
                <a:ext cx="438853" cy="434808"/>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49" name="Oval 21"/>
              <p:cNvSpPr>
                <a:spLocks noChangeArrowheads="1"/>
              </p:cNvSpPr>
              <p:nvPr/>
            </p:nvSpPr>
            <p:spPr bwMode="auto">
              <a:xfrm>
                <a:off x="18708153" y="24324721"/>
                <a:ext cx="438852" cy="434808"/>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grpSp>
          <p:nvGrpSpPr>
            <p:cNvPr id="111629" name="Group 22"/>
            <p:cNvGrpSpPr>
              <a:grpSpLocks/>
            </p:cNvGrpSpPr>
            <p:nvPr/>
          </p:nvGrpSpPr>
          <p:grpSpPr bwMode="auto">
            <a:xfrm>
              <a:off x="107956350" y="112343535"/>
              <a:ext cx="789935" cy="434806"/>
              <a:chOff x="18348853" y="22619890"/>
              <a:chExt cx="789935" cy="434806"/>
            </a:xfrm>
          </p:grpSpPr>
          <p:sp>
            <p:nvSpPr>
              <p:cNvPr id="111646" name="Oval 24"/>
              <p:cNvSpPr>
                <a:spLocks noChangeArrowheads="1"/>
              </p:cNvSpPr>
              <p:nvPr/>
            </p:nvSpPr>
            <p:spPr bwMode="auto">
              <a:xfrm>
                <a:off x="18699935" y="22619890"/>
                <a:ext cx="438853" cy="434806"/>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47" name="Oval 25"/>
              <p:cNvSpPr>
                <a:spLocks noChangeArrowheads="1"/>
              </p:cNvSpPr>
              <p:nvPr/>
            </p:nvSpPr>
            <p:spPr bwMode="auto">
              <a:xfrm>
                <a:off x="18348853" y="22619890"/>
                <a:ext cx="438854" cy="434806"/>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grpSp>
          <p:nvGrpSpPr>
            <p:cNvPr id="111630" name="Group 26"/>
            <p:cNvGrpSpPr>
              <a:grpSpLocks/>
            </p:cNvGrpSpPr>
            <p:nvPr/>
          </p:nvGrpSpPr>
          <p:grpSpPr bwMode="auto">
            <a:xfrm>
              <a:off x="107956350" y="110478991"/>
              <a:ext cx="732785" cy="470544"/>
              <a:chOff x="19843987" y="21412161"/>
              <a:chExt cx="732785" cy="470544"/>
            </a:xfrm>
          </p:grpSpPr>
          <p:sp>
            <p:nvSpPr>
              <p:cNvPr id="111644" name="Oval 28"/>
              <p:cNvSpPr>
                <a:spLocks noChangeArrowheads="1"/>
              </p:cNvSpPr>
              <p:nvPr/>
            </p:nvSpPr>
            <p:spPr bwMode="auto">
              <a:xfrm>
                <a:off x="20137921" y="21447899"/>
                <a:ext cx="438851" cy="434806"/>
              </a:xfrm>
              <a:prstGeom prst="ellipse">
                <a:avLst/>
              </a:prstGeom>
              <a:noFill/>
              <a:ln w="12700" algn="in">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sp>
            <p:nvSpPr>
              <p:cNvPr id="111645" name="Oval 29"/>
              <p:cNvSpPr>
                <a:spLocks noChangeArrowheads="1"/>
              </p:cNvSpPr>
              <p:nvPr/>
            </p:nvSpPr>
            <p:spPr bwMode="auto">
              <a:xfrm>
                <a:off x="19843987" y="21412161"/>
                <a:ext cx="438854" cy="434806"/>
              </a:xfrm>
              <a:prstGeom prst="ellipse">
                <a:avLst/>
              </a:prstGeom>
              <a:noFill/>
              <a:ln w="12700" algn="in">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p>
            </p:txBody>
          </p:sp>
        </p:grpSp>
        <p:sp>
          <p:nvSpPr>
            <p:cNvPr id="111631" name="Text Box 30"/>
            <p:cNvSpPr txBox="1">
              <a:spLocks noChangeArrowheads="1"/>
            </p:cNvSpPr>
            <p:nvPr/>
          </p:nvSpPr>
          <p:spPr bwMode="auto">
            <a:xfrm>
              <a:off x="107773175" y="107916138"/>
              <a:ext cx="4086266" cy="408963"/>
            </a:xfrm>
            <a:prstGeom prst="rect">
              <a:avLst/>
            </a:prstGeom>
            <a:solidFill>
              <a:srgbClr val="FFFFFF"/>
            </a:solidFill>
            <a:ln>
              <a:noFill/>
            </a:ln>
            <a:extLs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Aft>
                  <a:spcPts val="1000"/>
                </a:spcAft>
              </a:pPr>
              <a:r>
                <a:rPr lang="en-US" sz="2000" b="1" dirty="0">
                  <a:solidFill>
                    <a:schemeClr val="tx2"/>
                  </a:solidFill>
                </a:rPr>
                <a:t>The Learning Cycle</a:t>
              </a:r>
              <a:endParaRPr lang="en-US" sz="1800" dirty="0">
                <a:solidFill>
                  <a:schemeClr val="tx2"/>
                </a:solidFill>
              </a:endParaRPr>
            </a:p>
          </p:txBody>
        </p:sp>
        <p:sp>
          <p:nvSpPr>
            <p:cNvPr id="111632" name="Text Box 32"/>
            <p:cNvSpPr txBox="1">
              <a:spLocks noChangeArrowheads="1"/>
            </p:cNvSpPr>
            <p:nvPr/>
          </p:nvSpPr>
          <p:spPr bwMode="auto">
            <a:xfrm>
              <a:off x="109556550" y="109499400"/>
              <a:ext cx="914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1200" b="1">
                  <a:solidFill>
                    <a:schemeClr val="tx2"/>
                  </a:solidFill>
                </a:rPr>
                <a:t>Assess </a:t>
              </a:r>
            </a:p>
            <a:p>
              <a:pPr algn="ctr" eaLnBrk="1" hangingPunct="1"/>
              <a:r>
                <a:rPr lang="en-US" sz="1200" b="1">
                  <a:solidFill>
                    <a:schemeClr val="tx2"/>
                  </a:solidFill>
                </a:rPr>
                <a:t>Learning</a:t>
              </a:r>
              <a:r>
                <a:rPr lang="en-US" sz="1200" b="1"/>
                <a:t> </a:t>
              </a:r>
            </a:p>
            <a:p>
              <a:pPr algn="ctr" eaLnBrk="1" hangingPunct="1"/>
              <a:r>
                <a:rPr lang="en-US" sz="1200" b="1">
                  <a:solidFill>
                    <a:schemeClr val="tx2"/>
                  </a:solidFill>
                </a:rPr>
                <a:t>Needs</a:t>
              </a:r>
              <a:endParaRPr lang="en-US" sz="1800">
                <a:solidFill>
                  <a:schemeClr val="tx2"/>
                </a:solidFill>
              </a:endParaRPr>
            </a:p>
          </p:txBody>
        </p:sp>
        <p:pic>
          <p:nvPicPr>
            <p:cNvPr id="111633" name="Picture 33"/>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rot="-3947607">
              <a:off x="111024091" y="109574909"/>
              <a:ext cx="337560" cy="75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111634" name="Text Box 34"/>
            <p:cNvSpPr txBox="1">
              <a:spLocks noChangeArrowheads="1"/>
            </p:cNvSpPr>
            <p:nvPr/>
          </p:nvSpPr>
          <p:spPr bwMode="auto">
            <a:xfrm>
              <a:off x="111328200" y="110434336"/>
              <a:ext cx="1071197" cy="69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Aft>
                  <a:spcPts val="1000"/>
                </a:spcAft>
              </a:pPr>
              <a:r>
                <a:rPr lang="en-US" sz="1200" b="1">
                  <a:solidFill>
                    <a:schemeClr val="tx2"/>
                  </a:solidFill>
                </a:rPr>
                <a:t>Identify Learning Methods</a:t>
              </a:r>
              <a:endParaRPr lang="en-US" sz="1800">
                <a:solidFill>
                  <a:schemeClr val="tx2"/>
                </a:solidFill>
              </a:endParaRPr>
            </a:p>
          </p:txBody>
        </p:sp>
        <p:pic>
          <p:nvPicPr>
            <p:cNvPr id="111635" name="Picture 35"/>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111728250" y="111156750"/>
              <a:ext cx="340637" cy="76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pic>
          <p:nvPicPr>
            <p:cNvPr id="111636" name="Picture 36"/>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rot="3301256">
              <a:off x="110907117" y="112892283"/>
              <a:ext cx="342907" cy="75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pic>
          <p:nvPicPr>
            <p:cNvPr id="111637" name="Picture 37"/>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rot="7880977">
              <a:off x="108566640" y="112832460"/>
              <a:ext cx="337559" cy="75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pic>
          <p:nvPicPr>
            <p:cNvPr id="111638" name="Picture 38"/>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rot="-7346895">
              <a:off x="108680940" y="109574910"/>
              <a:ext cx="337559" cy="75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111639" name="Text Box 39"/>
            <p:cNvSpPr txBox="1">
              <a:spLocks noChangeArrowheads="1"/>
            </p:cNvSpPr>
            <p:nvPr/>
          </p:nvSpPr>
          <p:spPr bwMode="auto">
            <a:xfrm>
              <a:off x="111042209" y="112267187"/>
              <a:ext cx="1114425" cy="523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1200" b="1">
                  <a:solidFill>
                    <a:schemeClr val="tx2"/>
                  </a:solidFill>
                </a:rPr>
                <a:t>Prepare for </a:t>
              </a:r>
            </a:p>
            <a:p>
              <a:pPr algn="ctr" eaLnBrk="1" hangingPunct="1"/>
              <a:r>
                <a:rPr lang="en-US" sz="1200" b="1">
                  <a:solidFill>
                    <a:schemeClr val="tx2"/>
                  </a:solidFill>
                </a:rPr>
                <a:t>Learning</a:t>
              </a:r>
              <a:endParaRPr lang="en-US" sz="1800">
                <a:solidFill>
                  <a:schemeClr val="tx2"/>
                </a:solidFill>
              </a:endParaRPr>
            </a:p>
          </p:txBody>
        </p:sp>
        <p:sp>
          <p:nvSpPr>
            <p:cNvPr id="111640" name="Text Box 40"/>
            <p:cNvSpPr txBox="1">
              <a:spLocks noChangeArrowheads="1"/>
            </p:cNvSpPr>
            <p:nvPr/>
          </p:nvSpPr>
          <p:spPr bwMode="auto">
            <a:xfrm>
              <a:off x="109385100" y="113099850"/>
              <a:ext cx="1114425" cy="520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Aft>
                  <a:spcPts val="1000"/>
                </a:spcAft>
              </a:pPr>
              <a:r>
                <a:rPr lang="en-US" sz="1200" b="1">
                  <a:solidFill>
                    <a:schemeClr val="tx2"/>
                  </a:solidFill>
                </a:rPr>
                <a:t>Experience Learning</a:t>
              </a:r>
              <a:endParaRPr lang="en-US" sz="1800">
                <a:solidFill>
                  <a:schemeClr val="tx2"/>
                </a:solidFill>
              </a:endParaRPr>
            </a:p>
          </p:txBody>
        </p:sp>
        <p:sp>
          <p:nvSpPr>
            <p:cNvPr id="111641" name="Text Box 41"/>
            <p:cNvSpPr txBox="1">
              <a:spLocks noChangeArrowheads="1"/>
            </p:cNvSpPr>
            <p:nvPr/>
          </p:nvSpPr>
          <p:spPr bwMode="auto">
            <a:xfrm>
              <a:off x="107842050" y="112185450"/>
              <a:ext cx="981439"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1200" b="1">
                  <a:solidFill>
                    <a:schemeClr val="tx2"/>
                  </a:solidFill>
                </a:rPr>
                <a:t>Apply </a:t>
              </a:r>
            </a:p>
            <a:p>
              <a:pPr algn="ctr" eaLnBrk="1" hangingPunct="1"/>
              <a:r>
                <a:rPr lang="en-US" sz="1200" b="1">
                  <a:solidFill>
                    <a:schemeClr val="tx2"/>
                  </a:solidFill>
                </a:rPr>
                <a:t>Learning</a:t>
              </a:r>
              <a:endParaRPr lang="en-US" sz="1800">
                <a:solidFill>
                  <a:schemeClr val="tx2"/>
                </a:solidFill>
              </a:endParaRPr>
            </a:p>
          </p:txBody>
        </p:sp>
        <p:pic>
          <p:nvPicPr>
            <p:cNvPr id="111642" name="Picture 42"/>
            <p:cNvPicPr preferRelativeResize="0">
              <a:picLocks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rot="10628648">
              <a:off x="108070650" y="111156750"/>
              <a:ext cx="340637" cy="76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111643" name="Text Box 43"/>
            <p:cNvSpPr txBox="1">
              <a:spLocks noChangeArrowheads="1"/>
            </p:cNvSpPr>
            <p:nvPr/>
          </p:nvSpPr>
          <p:spPr bwMode="auto">
            <a:xfrm>
              <a:off x="107842050" y="110413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txBody>
            <a:bodyPr lIns="36195" tIns="36195" rIns="36195" bIns="36195"/>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Aft>
                  <a:spcPts val="1000"/>
                </a:spcAft>
              </a:pPr>
              <a:r>
                <a:rPr lang="en-US" sz="1200" b="1">
                  <a:solidFill>
                    <a:schemeClr val="tx2"/>
                  </a:solidFill>
                </a:rPr>
                <a:t>Feedback</a:t>
              </a:r>
              <a:endParaRPr lang="en-US" sz="1800">
                <a:solidFill>
                  <a:schemeClr val="tx2"/>
                </a:solidFill>
              </a:endParaRPr>
            </a:p>
          </p:txBody>
        </p:sp>
      </p:grpSp>
      <p:sp>
        <p:nvSpPr>
          <p:cNvPr id="111619" name="Oval 15"/>
          <p:cNvSpPr>
            <a:spLocks noChangeArrowheads="1"/>
          </p:cNvSpPr>
          <p:nvPr/>
        </p:nvSpPr>
        <p:spPr bwMode="auto">
          <a:xfrm>
            <a:off x="2636838" y="2987675"/>
            <a:ext cx="438150" cy="379413"/>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111620" name="Oval 15"/>
          <p:cNvSpPr>
            <a:spLocks noChangeArrowheads="1"/>
          </p:cNvSpPr>
          <p:nvPr/>
        </p:nvSpPr>
        <p:spPr bwMode="auto">
          <a:xfrm>
            <a:off x="4403725" y="2209800"/>
            <a:ext cx="438150" cy="379413"/>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111621" name="Oval 15"/>
          <p:cNvSpPr>
            <a:spLocks noChangeArrowheads="1"/>
          </p:cNvSpPr>
          <p:nvPr/>
        </p:nvSpPr>
        <p:spPr bwMode="auto">
          <a:xfrm>
            <a:off x="4313238" y="5380038"/>
            <a:ext cx="438150" cy="379412"/>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111622" name="Oval 15"/>
          <p:cNvSpPr>
            <a:spLocks noChangeArrowheads="1"/>
          </p:cNvSpPr>
          <p:nvPr/>
        </p:nvSpPr>
        <p:spPr bwMode="auto">
          <a:xfrm>
            <a:off x="2682875" y="4525963"/>
            <a:ext cx="438150" cy="379412"/>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111623" name="Oval 15"/>
          <p:cNvSpPr>
            <a:spLocks noChangeArrowheads="1"/>
          </p:cNvSpPr>
          <p:nvPr/>
        </p:nvSpPr>
        <p:spPr bwMode="auto">
          <a:xfrm>
            <a:off x="6264275" y="3001963"/>
            <a:ext cx="438150" cy="379412"/>
          </a:xfrm>
          <a:prstGeom prst="ellipse">
            <a:avLst/>
          </a:prstGeom>
          <a:noFill/>
          <a:ln w="12700" algn="in">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pPr eaLnBrk="0" hangingPunct="0"/>
            <a:endParaRPr lang="en-US">
              <a:solidFill>
                <a:schemeClr val="tx2"/>
              </a:solidFill>
            </a:endParaRPr>
          </a:p>
        </p:txBody>
      </p:sp>
      <p:sp>
        <p:nvSpPr>
          <p:cNvPr id="43" name="Slide Number Placeholder 42"/>
          <p:cNvSpPr>
            <a:spLocks noGrp="1"/>
          </p:cNvSpPr>
          <p:nvPr>
            <p:ph type="sldNum" sz="quarter" idx="4294967295"/>
          </p:nvPr>
        </p:nvSpPr>
        <p:spPr>
          <a:xfrm>
            <a:off x="8126413" y="6616700"/>
            <a:ext cx="1017587" cy="187325"/>
          </a:xfrm>
          <a:prstGeom prst="rect">
            <a:avLst/>
          </a:prstGeom>
        </p:spPr>
        <p:txBody>
          <a:bodyPr/>
          <a:lstStyle/>
          <a:p>
            <a:pPr>
              <a:defRPr/>
            </a:pPr>
            <a:fld id="{F3640250-5604-4A5C-854B-0D66CA7DE526}" type="slidenum">
              <a:rPr lang="en-US" smtClean="0"/>
              <a:pPr>
                <a:defRPr/>
              </a:pPr>
              <a:t>57</a:t>
            </a:fld>
            <a:endParaRPr lang="en-US" sz="1400">
              <a:latin typeface="Arial" charset="0"/>
            </a:endParaRPr>
          </a:p>
        </p:txBody>
      </p:sp>
    </p:spTree>
    <p:extLst>
      <p:ext uri="{BB962C8B-B14F-4D97-AF65-F5344CB8AC3E}">
        <p14:creationId xmlns:p14="http://schemas.microsoft.com/office/powerpoint/2010/main" val="20575371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70647" y="991496"/>
            <a:ext cx="8229600" cy="591671"/>
          </a:xfrm>
        </p:spPr>
        <p:txBody>
          <a:bodyPr>
            <a:normAutofit/>
          </a:bodyPr>
          <a:lstStyle/>
          <a:p>
            <a:pPr algn="ctr"/>
            <a:r>
              <a:rPr lang="en-US" dirty="0" smtClean="0"/>
              <a:t>Can You See Where This Will Lead?</a:t>
            </a:r>
          </a:p>
        </p:txBody>
      </p:sp>
      <p:sp>
        <p:nvSpPr>
          <p:cNvPr id="50179" name="Content Placeholder 2"/>
          <p:cNvSpPr>
            <a:spLocks noGrp="1"/>
          </p:cNvSpPr>
          <p:nvPr>
            <p:ph idx="4294967295"/>
          </p:nvPr>
        </p:nvSpPr>
        <p:spPr>
          <a:xfrm>
            <a:off x="822960" y="1661160"/>
            <a:ext cx="7543800" cy="4511040"/>
          </a:xfrm>
        </p:spPr>
        <p:txBody>
          <a:bodyPr>
            <a:normAutofit/>
          </a:bodyPr>
          <a:lstStyle/>
          <a:p>
            <a:r>
              <a:rPr lang="en-US" dirty="0" smtClean="0"/>
              <a:t>When you achieve these goals, what personal and worksite results will you see as a supervisor?</a:t>
            </a:r>
          </a:p>
          <a:p>
            <a:pPr>
              <a:buNone/>
            </a:pPr>
            <a:endParaRPr lang="en-US" dirty="0" smtClean="0"/>
          </a:p>
          <a:p>
            <a:r>
              <a:rPr lang="en-US" dirty="0" smtClean="0"/>
              <a:t>How will accomplishing these goals impact your working relationship with your employees?</a:t>
            </a:r>
          </a:p>
          <a:p>
            <a:pPr>
              <a:buNone/>
            </a:pPr>
            <a:endParaRPr lang="en-US" dirty="0" smtClean="0"/>
          </a:p>
          <a:p>
            <a:r>
              <a:rPr lang="en-US" dirty="0" smtClean="0"/>
              <a:t>Will accomplishing these goals create a launching pad for the next step in your professional development?</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58</a:t>
            </a:fld>
            <a:endParaRPr lang="en-US" dirty="0">
              <a:latin typeface="Arial" charset="0"/>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39420" y="975360"/>
            <a:ext cx="8242300" cy="1193800"/>
          </a:xfrm>
        </p:spPr>
        <p:txBody>
          <a:bodyPr>
            <a:normAutofit fontScale="90000"/>
          </a:bodyPr>
          <a:lstStyle/>
          <a:p>
            <a:pPr algn="ctr"/>
            <a:r>
              <a:rPr lang="en-US" sz="3000" dirty="0" smtClean="0"/>
              <a:t>Putting the Notion into Motion – Establishing Timeframes and Responsibilities</a:t>
            </a:r>
            <a:r>
              <a:rPr lang="en-US" dirty="0" smtClean="0"/>
              <a:t/>
            </a:r>
            <a:br>
              <a:rPr lang="en-US" dirty="0" smtClean="0"/>
            </a:br>
            <a:endParaRPr lang="en-US" b="0" dirty="0" smtClean="0">
              <a:effectLst/>
            </a:endParaRPr>
          </a:p>
        </p:txBody>
      </p:sp>
      <p:sp>
        <p:nvSpPr>
          <p:cNvPr id="59395" name="Rectangle 3"/>
          <p:cNvSpPr>
            <a:spLocks noGrp="1" noChangeArrowheads="1"/>
          </p:cNvSpPr>
          <p:nvPr>
            <p:ph type="body" idx="4294967295"/>
          </p:nvPr>
        </p:nvSpPr>
        <p:spPr>
          <a:xfrm>
            <a:off x="685800" y="2133600"/>
            <a:ext cx="7772400" cy="4053840"/>
          </a:xfrm>
        </p:spPr>
        <p:txBody>
          <a:bodyPr>
            <a:normAutofit/>
          </a:bodyPr>
          <a:lstStyle/>
          <a:p>
            <a:pPr>
              <a:spcAft>
                <a:spcPts val="3000"/>
              </a:spcAft>
            </a:pPr>
            <a:r>
              <a:rPr lang="en-US" sz="2400" dirty="0" smtClean="0"/>
              <a:t>Who is responsible for making this happen?</a:t>
            </a:r>
          </a:p>
          <a:p>
            <a:pPr>
              <a:spcAft>
                <a:spcPts val="3000"/>
              </a:spcAft>
            </a:pPr>
            <a:r>
              <a:rPr lang="en-US" sz="2400" dirty="0" smtClean="0"/>
              <a:t>What specifically needs to be done?</a:t>
            </a:r>
          </a:p>
          <a:p>
            <a:pPr>
              <a:spcAft>
                <a:spcPts val="3000"/>
              </a:spcAft>
            </a:pPr>
            <a:r>
              <a:rPr lang="en-US" sz="2400" dirty="0" smtClean="0"/>
              <a:t>When will this goal start (date), and when will it be accomplished (end date)?</a:t>
            </a:r>
          </a:p>
          <a:p>
            <a:pPr>
              <a:spcAft>
                <a:spcPts val="3000"/>
              </a:spcAft>
            </a:pPr>
            <a:r>
              <a:rPr lang="en-US" sz="2400" dirty="0" smtClean="0"/>
              <a:t>Where must I go to accomplish this goal?</a:t>
            </a:r>
          </a:p>
          <a:p>
            <a:endParaRPr lang="en-US" sz="2400" dirty="0" smtClean="0"/>
          </a:p>
          <a:p>
            <a:endParaRPr lang="en-US" sz="24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59</a:t>
            </a:fld>
            <a:endParaRPr lang="en-US"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What Are “Desired” Transitions?</a:t>
            </a:r>
          </a:p>
        </p:txBody>
      </p:sp>
      <p:sp>
        <p:nvSpPr>
          <p:cNvPr id="33795" name="Rectangle 3"/>
          <p:cNvSpPr>
            <a:spLocks noGrp="1"/>
          </p:cNvSpPr>
          <p:nvPr>
            <p:ph type="body" idx="4294967295"/>
          </p:nvPr>
        </p:nvSpPr>
        <p:spPr>
          <a:xfrm>
            <a:off x="470645" y="1438834"/>
            <a:ext cx="8247888" cy="4760260"/>
          </a:xfrm>
        </p:spPr>
        <p:txBody>
          <a:bodyPr/>
          <a:lstStyle/>
          <a:p>
            <a:pPr>
              <a:spcAft>
                <a:spcPts val="1800"/>
              </a:spcAft>
            </a:pPr>
            <a:r>
              <a:rPr lang="en-US" dirty="0" smtClean="0"/>
              <a:t>Lateral transfers</a:t>
            </a:r>
          </a:p>
          <a:p>
            <a:pPr>
              <a:spcAft>
                <a:spcPts val="1800"/>
              </a:spcAft>
            </a:pPr>
            <a:r>
              <a:rPr lang="en-US" dirty="0" smtClean="0"/>
              <a:t>Promotions</a:t>
            </a:r>
          </a:p>
          <a:p>
            <a:pPr lvl="0">
              <a:spcAft>
                <a:spcPts val="1800"/>
              </a:spcAft>
            </a:pPr>
            <a:r>
              <a:rPr lang="en-US" dirty="0" smtClean="0"/>
              <a:t>CWEB/CWEL enrollment and graduation</a:t>
            </a:r>
          </a:p>
          <a:p>
            <a:pPr lvl="0">
              <a:spcAft>
                <a:spcPts val="1800"/>
              </a:spcAft>
            </a:pPr>
            <a:r>
              <a:rPr lang="en-US" dirty="0" smtClean="0"/>
              <a:t>Leaves of absence</a:t>
            </a:r>
          </a:p>
          <a:p>
            <a:pPr>
              <a:spcAft>
                <a:spcPts val="1800"/>
              </a:spcAft>
            </a:pPr>
            <a:r>
              <a:rPr lang="en-US" dirty="0" smtClean="0"/>
              <a:t>Retirement</a:t>
            </a:r>
          </a:p>
          <a:p>
            <a:pPr>
              <a:spcAft>
                <a:spcPts val="1800"/>
              </a:spcAft>
            </a:pPr>
            <a:r>
              <a:rPr lang="en-US" dirty="0" smtClean="0"/>
              <a:t>Other voluntary </a:t>
            </a:r>
            <a:r>
              <a:rPr lang="en-US" dirty="0"/>
              <a:t>r</a:t>
            </a:r>
            <a:r>
              <a:rPr lang="en-US" dirty="0" smtClean="0"/>
              <a:t>esignations</a:t>
            </a:r>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39420" y="975360"/>
            <a:ext cx="8242300" cy="1193800"/>
          </a:xfrm>
        </p:spPr>
        <p:txBody>
          <a:bodyPr>
            <a:noAutofit/>
          </a:bodyPr>
          <a:lstStyle/>
          <a:p>
            <a:pPr algn="ctr"/>
            <a:r>
              <a:rPr lang="en-US" sz="4000" dirty="0" smtClean="0"/>
              <a:t>Congratulations!</a:t>
            </a:r>
            <a:br>
              <a:rPr lang="en-US" sz="4000" dirty="0" smtClean="0"/>
            </a:br>
            <a:endParaRPr lang="en-US" sz="4000" b="0" dirty="0" smtClean="0">
              <a:effectLst/>
            </a:endParaRPr>
          </a:p>
        </p:txBody>
      </p:sp>
      <p:sp>
        <p:nvSpPr>
          <p:cNvPr id="59395" name="Rectangle 3"/>
          <p:cNvSpPr>
            <a:spLocks noGrp="1" noChangeArrowheads="1"/>
          </p:cNvSpPr>
          <p:nvPr>
            <p:ph type="body" idx="4294967295"/>
          </p:nvPr>
        </p:nvSpPr>
        <p:spPr>
          <a:xfrm>
            <a:off x="685800" y="2133600"/>
            <a:ext cx="7772400" cy="4053840"/>
          </a:xfrm>
        </p:spPr>
        <p:txBody>
          <a:bodyPr>
            <a:normAutofit/>
          </a:bodyPr>
          <a:lstStyle/>
          <a:p>
            <a:pPr marL="0" indent="0" algn="ctr">
              <a:buNone/>
            </a:pPr>
            <a:endParaRPr lang="en-US" sz="3600" dirty="0" smtClean="0"/>
          </a:p>
          <a:p>
            <a:pPr marL="0" indent="0" algn="ctr">
              <a:buNone/>
            </a:pPr>
            <a:r>
              <a:rPr lang="en-US" sz="3600" dirty="0" smtClean="0"/>
              <a:t>You are now a certified supervisor!</a:t>
            </a:r>
          </a:p>
          <a:p>
            <a:pPr marL="0" indent="0" algn="ctr">
              <a:buNone/>
            </a:pPr>
            <a:endParaRPr lang="en-US" sz="36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60</a:t>
            </a:fld>
            <a:endParaRPr lang="en-US" dirty="0">
              <a:latin typeface="Arial" charset="0"/>
            </a:endParaRPr>
          </a:p>
        </p:txBody>
      </p:sp>
    </p:spTree>
    <p:extLst>
      <p:ext uri="{BB962C8B-B14F-4D97-AF65-F5344CB8AC3E}">
        <p14:creationId xmlns:p14="http://schemas.microsoft.com/office/powerpoint/2010/main" val="365064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Effect transition="in" filter="circle(in)">
                                      <p:cBhvr>
                                        <p:cTn id="7" dur="2000"/>
                                        <p:tgtEl>
                                          <p:spTgt spid="593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mph" presetSubtype="0" fill="hold" grpId="1" nodeType="clickEffect">
                                  <p:stCondLst>
                                    <p:cond delay="0"/>
                                  </p:stCondLst>
                                  <p:childTnLst>
                                    <p:animClr clrSpc="rgb" dir="cw">
                                      <p:cBhvr override="childStyle">
                                        <p:cTn id="11" dur="500" fill="hold"/>
                                        <p:tgtEl>
                                          <p:spTgt spid="59395">
                                            <p:txEl>
                                              <p:pRg st="1" end="1"/>
                                            </p:txEl>
                                          </p:spTgt>
                                        </p:tgtEl>
                                        <p:attrNameLst>
                                          <p:attrName>style.color</p:attrName>
                                        </p:attrNameLst>
                                      </p:cBhvr>
                                      <p:to>
                                        <a:schemeClr val="accent2"/>
                                      </p:to>
                                    </p:animClr>
                                    <p:animClr clrSpc="rgb" dir="cw">
                                      <p:cBhvr>
                                        <p:cTn id="12" dur="500" fill="hold"/>
                                        <p:tgtEl>
                                          <p:spTgt spid="59395">
                                            <p:txEl>
                                              <p:pRg st="1" end="1"/>
                                            </p:txEl>
                                          </p:spTgt>
                                        </p:tgtEl>
                                        <p:attrNameLst>
                                          <p:attrName>fillcolor</p:attrName>
                                        </p:attrNameLst>
                                      </p:cBhvr>
                                      <p:to>
                                        <a:schemeClr val="accent2"/>
                                      </p:to>
                                    </p:animClr>
                                    <p:set>
                                      <p:cBhvr>
                                        <p:cTn id="13" dur="500" fill="hold"/>
                                        <p:tgtEl>
                                          <p:spTgt spid="59395">
                                            <p:txEl>
                                              <p:pRg st="1" end="1"/>
                                            </p:txEl>
                                          </p:spTgt>
                                        </p:tgtEl>
                                        <p:attrNameLst>
                                          <p:attrName>fill.type</p:attrName>
                                        </p:attrNameLst>
                                      </p:cBhvr>
                                      <p:to>
                                        <p:strVal val="solid"/>
                                      </p:to>
                                    </p:set>
                                    <p:set>
                                      <p:cBhvr>
                                        <p:cTn id="14" dur="500" fill="hold"/>
                                        <p:tgtEl>
                                          <p:spTgt spid="59395">
                                            <p:txEl>
                                              <p:pRg st="1" end="1"/>
                                            </p:txEl>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2" nodeType="clickEffect">
                                  <p:stCondLst>
                                    <p:cond delay="0"/>
                                  </p:stCondLst>
                                  <p:childTnLst>
                                    <p:set>
                                      <p:cBhvr>
                                        <p:cTn id="18" dur="1" fill="hold">
                                          <p:stCondLst>
                                            <p:cond delay="0"/>
                                          </p:stCondLst>
                                        </p:cTn>
                                        <p:tgtEl>
                                          <p:spTgt spid="59395">
                                            <p:txEl>
                                              <p:pRg st="1" end="1"/>
                                            </p:txEl>
                                          </p:spTgt>
                                        </p:tgtEl>
                                        <p:attrNameLst>
                                          <p:attrName>style.visibility</p:attrName>
                                        </p:attrNameLst>
                                      </p:cBhvr>
                                      <p:to>
                                        <p:strVal val="visible"/>
                                      </p:to>
                                    </p:set>
                                    <p:animEffect transition="in" filter="fade">
                                      <p:cBhvr>
                                        <p:cTn id="19" dur="2000"/>
                                        <p:tgtEl>
                                          <p:spTgt spid="59395">
                                            <p:txEl>
                                              <p:pRg st="1" end="1"/>
                                            </p:txEl>
                                          </p:spTgt>
                                        </p:tgtEl>
                                      </p:cBhvr>
                                    </p:animEffect>
                                    <p:anim calcmode="lin" valueType="num">
                                      <p:cBhvr>
                                        <p:cTn id="20" dur="2000" fill="hold"/>
                                        <p:tgtEl>
                                          <p:spTgt spid="59395">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5939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395" grpId="1" build="p"/>
      <p:bldP spid="59395"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If People Want Them, Why Worry?</a:t>
            </a:r>
          </a:p>
        </p:txBody>
      </p:sp>
      <p:sp>
        <p:nvSpPr>
          <p:cNvPr id="34819" name="Rectangle 3"/>
          <p:cNvSpPr>
            <a:spLocks noGrp="1"/>
          </p:cNvSpPr>
          <p:nvPr>
            <p:ph type="body" idx="4294967295"/>
          </p:nvPr>
        </p:nvSpPr>
        <p:spPr>
          <a:xfrm>
            <a:off x="470645" y="1438834"/>
            <a:ext cx="8247888" cy="4760260"/>
          </a:xfrm>
        </p:spPr>
        <p:txBody>
          <a:bodyPr/>
          <a:lstStyle/>
          <a:p>
            <a:pPr lvl="0">
              <a:spcAft>
                <a:spcPts val="1800"/>
              </a:spcAft>
            </a:pPr>
            <a:r>
              <a:rPr lang="en-US" sz="2400" dirty="0" smtClean="0"/>
              <a:t>Competition for open positions; </a:t>
            </a:r>
          </a:p>
          <a:p>
            <a:pPr lvl="0">
              <a:spcAft>
                <a:spcPts val="1800"/>
              </a:spcAft>
            </a:pPr>
            <a:r>
              <a:rPr lang="en-US" sz="2400" dirty="0" smtClean="0"/>
              <a:t>Lack of respect for newly-promoted managers; </a:t>
            </a:r>
          </a:p>
          <a:p>
            <a:pPr lvl="0">
              <a:spcAft>
                <a:spcPts val="1800"/>
              </a:spcAft>
            </a:pPr>
            <a:r>
              <a:rPr lang="en-US" sz="2400" dirty="0" smtClean="0"/>
              <a:t>Problems with transitioning from co-workers to bosses; </a:t>
            </a:r>
          </a:p>
          <a:p>
            <a:pPr lvl="0">
              <a:spcAft>
                <a:spcPts val="1800"/>
              </a:spcAft>
            </a:pPr>
            <a:r>
              <a:rPr lang="en-US" sz="2400" dirty="0" smtClean="0"/>
              <a:t>Difficulties in identifying and planning ahead for natural transitions;</a:t>
            </a:r>
          </a:p>
          <a:p>
            <a:pPr lvl="0">
              <a:spcAft>
                <a:spcPts val="1800"/>
              </a:spcAft>
            </a:pPr>
            <a:r>
              <a:rPr lang="en-US" sz="2400" dirty="0" smtClean="0"/>
              <a:t>Problems when transitions occur for the wrong reason; and</a:t>
            </a:r>
          </a:p>
          <a:p>
            <a:pPr lvl="0">
              <a:spcAft>
                <a:spcPts val="1800"/>
              </a:spcAft>
            </a:pPr>
            <a:r>
              <a:rPr lang="en-US" sz="2400" dirty="0" smtClean="0"/>
              <a:t>Work place morale can be negatively affected. </a:t>
            </a:r>
          </a:p>
          <a:p>
            <a:pPr>
              <a:buNone/>
            </a:pPr>
            <a:endParaRPr lang="en-US"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a:xfrm>
            <a:off x="470647" y="1052456"/>
            <a:ext cx="8229600" cy="591671"/>
          </a:xfrm>
          <a:noFill/>
        </p:spPr>
        <p:txBody>
          <a:bodyPr wrap="square" lIns="91440" tIns="45720" rIns="91440" bIns="45720" numCol="1" anchorCtr="0" compatLnSpc="1">
            <a:prstTxWarp prst="textNoShape">
              <a:avLst/>
            </a:prstTxWarp>
            <a:noAutofit/>
          </a:bodyPr>
          <a:lstStyle/>
          <a:p>
            <a:pPr algn="ctr"/>
            <a:r>
              <a:rPr lang="en-US" dirty="0" smtClean="0">
                <a:effectLst/>
              </a:rPr>
              <a:t>What Happens When More Than </a:t>
            </a:r>
            <a:r>
              <a:rPr lang="en-US" smtClean="0">
                <a:effectLst/>
              </a:rPr>
              <a:t>One Internal Employee </a:t>
            </a:r>
            <a:r>
              <a:rPr lang="en-US" dirty="0" smtClean="0">
                <a:effectLst/>
              </a:rPr>
              <a:t>Wants a Position?</a:t>
            </a:r>
          </a:p>
        </p:txBody>
      </p:sp>
      <p:sp>
        <p:nvSpPr>
          <p:cNvPr id="38915" name="Rectangle 3"/>
          <p:cNvSpPr>
            <a:spLocks noGrp="1"/>
          </p:cNvSpPr>
          <p:nvPr>
            <p:ph type="body" idx="4294967295"/>
          </p:nvPr>
        </p:nvSpPr>
        <p:spPr>
          <a:xfrm>
            <a:off x="457200" y="1889760"/>
            <a:ext cx="8229600" cy="4297680"/>
          </a:xfrm>
        </p:spPr>
        <p:txBody>
          <a:bodyPr/>
          <a:lstStyle/>
          <a:p>
            <a:pPr algn="just"/>
            <a:r>
              <a:rPr lang="en-US" sz="2800" dirty="0" smtClean="0"/>
              <a:t>Be clear about what you are looking for from the start;</a:t>
            </a:r>
          </a:p>
          <a:p>
            <a:pPr algn="just"/>
            <a:r>
              <a:rPr lang="en-US" sz="2800" dirty="0" smtClean="0"/>
              <a:t>Be clear about what knowledge, skills, abilities, and personalities are important to the promotion;</a:t>
            </a:r>
          </a:p>
          <a:p>
            <a:pPr algn="just"/>
            <a:r>
              <a:rPr lang="en-US" sz="2800" dirty="0" smtClean="0"/>
              <a:t>Be prepared to explain why you made your decision; and</a:t>
            </a:r>
          </a:p>
          <a:p>
            <a:pPr algn="just"/>
            <a:r>
              <a:rPr lang="en-US" sz="2800" dirty="0" smtClean="0"/>
              <a:t>Support your choice.  </a:t>
            </a:r>
          </a:p>
          <a:p>
            <a:endParaRPr lang="en-US" sz="28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a:xfrm>
            <a:off x="470647" y="1052456"/>
            <a:ext cx="8229600" cy="591671"/>
          </a:xfrm>
          <a:noFill/>
        </p:spPr>
        <p:txBody>
          <a:bodyPr wrap="square" lIns="91440" tIns="45720" rIns="91440" bIns="45720" numCol="1" anchorCtr="0" compatLnSpc="1">
            <a:prstTxWarp prst="textNoShape">
              <a:avLst/>
            </a:prstTxWarp>
            <a:noAutofit/>
          </a:bodyPr>
          <a:lstStyle/>
          <a:p>
            <a:pPr algn="ctr"/>
            <a:r>
              <a:rPr lang="en-US" dirty="0" smtClean="0"/>
              <a:t>What is Succession Planning?</a:t>
            </a:r>
            <a:br>
              <a:rPr lang="en-US" dirty="0" smtClean="0"/>
            </a:br>
            <a:endParaRPr lang="en-US" dirty="0" smtClean="0">
              <a:effectLst/>
            </a:endParaRPr>
          </a:p>
        </p:txBody>
      </p:sp>
      <p:sp>
        <p:nvSpPr>
          <p:cNvPr id="52227" name="Rectangle 3"/>
          <p:cNvSpPr>
            <a:spLocks noGrp="1"/>
          </p:cNvSpPr>
          <p:nvPr>
            <p:ph type="body" idx="4294967295"/>
          </p:nvPr>
        </p:nvSpPr>
        <p:spPr>
          <a:xfrm>
            <a:off x="470645" y="1691640"/>
            <a:ext cx="8247888" cy="4507454"/>
          </a:xfrm>
        </p:spPr>
        <p:txBody>
          <a:bodyPr/>
          <a:lstStyle/>
          <a:p>
            <a:pPr marL="347472" lvl="2" indent="-347472" algn="just">
              <a:spcBef>
                <a:spcPts val="576"/>
              </a:spcBef>
              <a:spcAft>
                <a:spcPts val="1800"/>
              </a:spcAft>
              <a:buFontTx/>
              <a:buChar char="•"/>
            </a:pPr>
            <a:r>
              <a:rPr lang="en-US" sz="2500" dirty="0" smtClean="0"/>
              <a:t>In short, it means planning ahead for current employees’ transitions.</a:t>
            </a:r>
          </a:p>
          <a:p>
            <a:pPr marL="347472" lvl="2" indent="-347472" algn="just">
              <a:spcBef>
                <a:spcPts val="576"/>
              </a:spcBef>
              <a:spcAft>
                <a:spcPts val="1800"/>
              </a:spcAft>
              <a:buFontTx/>
              <a:buChar char="•"/>
            </a:pPr>
            <a:r>
              <a:rPr lang="en-US" sz="2500" dirty="0" smtClean="0"/>
              <a:t>Succession planning is a key part of overall workforce development, and forces employers to find, assess, develop, and monitor the workforce in a thoughtful way that best facilitates the organizational strategy.</a:t>
            </a:r>
          </a:p>
          <a:p>
            <a:pPr>
              <a:buNone/>
            </a:pPr>
            <a:endParaRPr lang="en-US" sz="2400" dirty="0" smtClean="0"/>
          </a:p>
        </p:txBody>
      </p:sp>
      <p:sp>
        <p:nvSpPr>
          <p:cNvPr id="5" name="Slide Number Placeholder 4"/>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cSld>
  <p:clrMapOvr>
    <a:masterClrMapping/>
  </p:clrMapOvr>
</p:sld>
</file>

<file path=ppt/theme/theme1.xml><?xml version="1.0" encoding="utf-8"?>
<a:theme xmlns:a="http://schemas.openxmlformats.org/drawingml/2006/main" name="STS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STSTemplate</Template>
  <TotalTime>1702</TotalTime>
  <Words>2844</Words>
  <Application>Microsoft Office PowerPoint</Application>
  <PresentationFormat>On-screen Show (4:3)</PresentationFormat>
  <Paragraphs>400</Paragraphs>
  <Slides>60</Slides>
  <Notes>2</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STSTemplate</vt:lpstr>
      <vt:lpstr>PowerPoint Presentation</vt:lpstr>
      <vt:lpstr>Learning Objectives</vt:lpstr>
      <vt:lpstr>Supervisor Training Series </vt:lpstr>
      <vt:lpstr>Roles of Supervision</vt:lpstr>
      <vt:lpstr>Agenda</vt:lpstr>
      <vt:lpstr>What Are “Desired” Transitions?</vt:lpstr>
      <vt:lpstr>If People Want Them, Why Worry?</vt:lpstr>
      <vt:lpstr>What Happens When More Than One Internal Employee Wants a Position?</vt:lpstr>
      <vt:lpstr>What is Succession Planning? </vt:lpstr>
      <vt:lpstr>Benefits of Succession Planning </vt:lpstr>
      <vt:lpstr>We’re Talking About One Key Person, Right?</vt:lpstr>
      <vt:lpstr>CWEL Graduates Reported Increased Opportunities</vt:lpstr>
      <vt:lpstr>CWEL Graduates’ Reported Concerns</vt:lpstr>
      <vt:lpstr>CWEL Graduates’ Reported Concerns (continued)</vt:lpstr>
      <vt:lpstr>CWEL Graduates’ Reported Concerns (continued)</vt:lpstr>
      <vt:lpstr>CWEB Students</vt:lpstr>
      <vt:lpstr>Recommendations for Success from Successful Organizations</vt:lpstr>
      <vt:lpstr>Leaves of Absence</vt:lpstr>
      <vt:lpstr>The Americans with Disabilities Act</vt:lpstr>
      <vt:lpstr>How Do I Get Employees on Board with Helping Out During a Leave?</vt:lpstr>
      <vt:lpstr>Responding in the Face of Voluntary Resignations </vt:lpstr>
      <vt:lpstr>What Are “Undesired” Transitions?</vt:lpstr>
      <vt:lpstr> Corrective Action Plan </vt:lpstr>
      <vt:lpstr>The Importance of Being Earnest </vt:lpstr>
      <vt:lpstr>The General Rule for Employment</vt:lpstr>
      <vt:lpstr>Common Law vs. Statute</vt:lpstr>
      <vt:lpstr>Legal Protections</vt:lpstr>
      <vt:lpstr>How Do They Affect My Decisions?</vt:lpstr>
      <vt:lpstr>Human Resources Trainings</vt:lpstr>
      <vt:lpstr>Sample Progressive Discipline Policy</vt:lpstr>
      <vt:lpstr>The Legitimate, Nondiscriminatory Reason</vt:lpstr>
      <vt:lpstr>What Is HIPAA?</vt:lpstr>
      <vt:lpstr>Protection and Confidentiality of Medical Information</vt:lpstr>
      <vt:lpstr>My Employees Keep Asking What Happened to John Doe…</vt:lpstr>
      <vt:lpstr>No One is Talking to Me, But They Are Talking to Each Other</vt:lpstr>
      <vt:lpstr>Managing Gossip</vt:lpstr>
      <vt:lpstr>What Happens If I Get a Reference Call?</vt:lpstr>
      <vt:lpstr>What Happens If I Get a Reference Call? (continued)</vt:lpstr>
      <vt:lpstr>Roles of Supervision</vt:lpstr>
      <vt:lpstr>Burnout and Secondary Trauma - What’s the Difference? </vt:lpstr>
      <vt:lpstr> Endings and Transitions/Managing Staff Retention, Satisfaction and Separation  </vt:lpstr>
      <vt:lpstr>What is This?</vt:lpstr>
      <vt:lpstr>Why Does This Happen?</vt:lpstr>
      <vt:lpstr>Who is Most at Risk?</vt:lpstr>
      <vt:lpstr>Who is Most at Risk? (continued)</vt:lpstr>
      <vt:lpstr>The Impact of Secondary Traumatic Stress</vt:lpstr>
      <vt:lpstr>How Exposure to Secondary Traumatic Stress  Affects Others </vt:lpstr>
      <vt:lpstr>Assessing the Impact on Those that Support Us</vt:lpstr>
      <vt:lpstr>Assessing Risk and Impact </vt:lpstr>
      <vt:lpstr>Making a Secondary Trauma  Action/Self Care Plan </vt:lpstr>
      <vt:lpstr>Strategy for Making a Secondary Trauma  Action/Self Care Plan </vt:lpstr>
      <vt:lpstr>Employee-Driven Change</vt:lpstr>
      <vt:lpstr>Organizational Responsibilities</vt:lpstr>
      <vt:lpstr>Trauma-Informed Care</vt:lpstr>
      <vt:lpstr>The Supervisory Role – Prevention and Intervention Strategies </vt:lpstr>
      <vt:lpstr>The Next Step in Professional Growth  and Development </vt:lpstr>
      <vt:lpstr>PowerPoint Presentation</vt:lpstr>
      <vt:lpstr>Can You See Where This Will Lead?</vt:lpstr>
      <vt:lpstr>Putting the Notion into Motion – Establishing Timeframes and Responsibilities </vt:lpstr>
      <vt:lpstr>Congratulations!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lcrone</dc:creator>
  <cp:keywords>Templates</cp:keywords>
  <cp:lastModifiedBy>Lisa Crone</cp:lastModifiedBy>
  <cp:revision>92</cp:revision>
  <cp:lastPrinted>2012-04-06T22:36:08Z</cp:lastPrinted>
  <dcterms:created xsi:type="dcterms:W3CDTF">2011-09-29T16:11:09Z</dcterms:created>
  <dcterms:modified xsi:type="dcterms:W3CDTF">2012-07-26T19:11:24Z</dcterms:modified>
</cp:coreProperties>
</file>